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1186" r:id="rId2"/>
    <p:sldId id="1187" r:id="rId3"/>
    <p:sldId id="258" r:id="rId4"/>
    <p:sldId id="310" r:id="rId5"/>
    <p:sldId id="1193" r:id="rId6"/>
    <p:sldId id="311" r:id="rId7"/>
    <p:sldId id="259" r:id="rId8"/>
    <p:sldId id="312" r:id="rId9"/>
    <p:sldId id="317" r:id="rId10"/>
    <p:sldId id="318" r:id="rId11"/>
    <p:sldId id="1197" r:id="rId12"/>
    <p:sldId id="313" r:id="rId13"/>
    <p:sldId id="320" r:id="rId14"/>
    <p:sldId id="260" r:id="rId15"/>
    <p:sldId id="1190" r:id="rId16"/>
    <p:sldId id="261" r:id="rId17"/>
    <p:sldId id="262" r:id="rId18"/>
    <p:sldId id="1188" r:id="rId19"/>
    <p:sldId id="263" r:id="rId20"/>
    <p:sldId id="264" r:id="rId21"/>
    <p:sldId id="265" r:id="rId22"/>
    <p:sldId id="267" r:id="rId23"/>
    <p:sldId id="268" r:id="rId24"/>
    <p:sldId id="1198" r:id="rId25"/>
    <p:sldId id="269" r:id="rId26"/>
    <p:sldId id="270" r:id="rId27"/>
    <p:sldId id="271" r:id="rId28"/>
    <p:sldId id="272" r:id="rId29"/>
    <p:sldId id="315" r:id="rId30"/>
    <p:sldId id="273" r:id="rId31"/>
    <p:sldId id="274" r:id="rId32"/>
    <p:sldId id="1200" r:id="rId33"/>
    <p:sldId id="1201" r:id="rId34"/>
    <p:sldId id="275" r:id="rId35"/>
    <p:sldId id="276" r:id="rId36"/>
    <p:sldId id="316" r:id="rId37"/>
    <p:sldId id="277" r:id="rId38"/>
    <p:sldId id="1196" r:id="rId39"/>
    <p:sldId id="278" r:id="rId40"/>
    <p:sldId id="279" r:id="rId41"/>
    <p:sldId id="280" r:id="rId42"/>
    <p:sldId id="282" r:id="rId43"/>
    <p:sldId id="301" r:id="rId44"/>
    <p:sldId id="300" r:id="rId45"/>
    <p:sldId id="1191" r:id="rId46"/>
    <p:sldId id="283" r:id="rId47"/>
    <p:sldId id="302" r:id="rId48"/>
    <p:sldId id="284" r:id="rId49"/>
    <p:sldId id="285" r:id="rId50"/>
    <p:sldId id="1199" r:id="rId51"/>
    <p:sldId id="286" r:id="rId52"/>
    <p:sldId id="287" r:id="rId53"/>
    <p:sldId id="288" r:id="rId54"/>
    <p:sldId id="303" r:id="rId55"/>
    <p:sldId id="304" r:id="rId56"/>
    <p:sldId id="289" r:id="rId57"/>
    <p:sldId id="290" r:id="rId58"/>
    <p:sldId id="291" r:id="rId59"/>
    <p:sldId id="1194" r:id="rId60"/>
    <p:sldId id="1202" r:id="rId61"/>
    <p:sldId id="1203" r:id="rId62"/>
    <p:sldId id="1274" r:id="rId63"/>
    <p:sldId id="1273" r:id="rId64"/>
    <p:sldId id="292" r:id="rId65"/>
    <p:sldId id="293" r:id="rId66"/>
    <p:sldId id="294" r:id="rId67"/>
    <p:sldId id="295" r:id="rId68"/>
    <p:sldId id="296" r:id="rId69"/>
    <p:sldId id="305" r:id="rId70"/>
    <p:sldId id="306" r:id="rId71"/>
    <p:sldId id="307" r:id="rId72"/>
    <p:sldId id="308" r:id="rId73"/>
    <p:sldId id="309" r:id="rId74"/>
    <p:sldId id="1185" r:id="rId75"/>
    <p:sldId id="297" r:id="rId76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FFCC00"/>
    <a:srgbClr val="CCFF33"/>
    <a:srgbClr val="CCFFFF"/>
    <a:srgbClr val="FFFF00"/>
    <a:srgbClr val="FF3300"/>
    <a:srgbClr val="FF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 autoAdjust="0"/>
    <p:restoredTop sz="89055" autoAdjust="0"/>
  </p:normalViewPr>
  <p:slideViewPr>
    <p:cSldViewPr>
      <p:cViewPr varScale="1">
        <p:scale>
          <a:sx n="103" d="100"/>
          <a:sy n="103" d="100"/>
        </p:scale>
        <p:origin x="185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xmlns="" id="{49B2EE85-D2DA-4271-BD78-A62068D3E14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xmlns="" id="{8305C815-EBBA-451F-A44D-43EB2B94152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5236" name="Rectangle 4">
            <a:extLst>
              <a:ext uri="{FF2B5EF4-FFF2-40B4-BE49-F238E27FC236}">
                <a16:creationId xmlns:a16="http://schemas.microsoft.com/office/drawing/2014/main" xmlns="" id="{41F54C3D-913F-4A90-AEBD-DD0580D447F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5237" name="Rectangle 5">
            <a:extLst>
              <a:ext uri="{FF2B5EF4-FFF2-40B4-BE49-F238E27FC236}">
                <a16:creationId xmlns:a16="http://schemas.microsoft.com/office/drawing/2014/main" xmlns="" id="{30947C60-0EBA-4F99-A4F8-3F49693AAD9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B3145710-4ECB-4EAA-9D2A-C30E0D55CE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xmlns="" id="{CFC24FE7-330F-4CFC-8C4C-73ACFF88617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xmlns="" id="{7C4EACA0-BD8F-4C21-A430-6C80EFFD2DB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xmlns="" id="{123711FB-2963-4762-8D52-58C493DC97B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9" name="Rectangle 5">
            <a:extLst>
              <a:ext uri="{FF2B5EF4-FFF2-40B4-BE49-F238E27FC236}">
                <a16:creationId xmlns:a16="http://schemas.microsoft.com/office/drawing/2014/main" xmlns="" id="{A11BAF6A-0460-43C8-BD83-C6FFC334BB4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03430" name="Rectangle 6">
            <a:extLst>
              <a:ext uri="{FF2B5EF4-FFF2-40B4-BE49-F238E27FC236}">
                <a16:creationId xmlns:a16="http://schemas.microsoft.com/office/drawing/2014/main" xmlns="" id="{29A12BB4-DF6E-4887-8015-2FE578EEB4B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431" name="Rectangle 7">
            <a:extLst>
              <a:ext uri="{FF2B5EF4-FFF2-40B4-BE49-F238E27FC236}">
                <a16:creationId xmlns:a16="http://schemas.microsoft.com/office/drawing/2014/main" xmlns="" id="{CAFF9123-5B8F-41FC-BD0B-8CD743FC3D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00AE3F4-D4BB-476E-AA37-F6601CCA2E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21770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AE3F4-D4BB-476E-AA37-F6601CCA2E1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5576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  <a:cs typeface="+mn-cs"/>
              </a:rPr>
              <a:t>招募了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  <a:cs typeface="+mn-cs"/>
              </a:rPr>
              <a:t>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  <a:cs typeface="+mn-cs"/>
              </a:rPr>
              <a:t>万名新员工，建立了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  <a:cs typeface="+mn-cs"/>
              </a:rPr>
              <a:t>座新工厂，当时的研发费用超过了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  <a:cs typeface="+mn-cs"/>
              </a:rPr>
              <a:t>50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  <a:cs typeface="+mn-cs"/>
              </a:rPr>
              <a:t>亿美元（相当于现在的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  <a:cs typeface="+mn-cs"/>
              </a:rPr>
              <a:t>340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  <a:cs typeface="+mn-cs"/>
              </a:rPr>
              <a:t>亿美元）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0AE3F4-D4BB-476E-AA37-F6601CCA2E17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7322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xmlns="" id="{B9B2FDE9-DB66-4733-AACF-BB6C43470B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7544CDD-46D2-4F37-87CF-D4D70B7E3B9B}" type="slidenum">
              <a:rPr lang="en-US" altLang="zh-CN"/>
              <a:pPr>
                <a:spcBef>
                  <a:spcPct val="0"/>
                </a:spcBef>
              </a:pPr>
              <a:t>15</a:t>
            </a:fld>
            <a:endParaRPr lang="en-US" altLang="zh-CN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xmlns="" id="{6789DA86-F3A6-483C-87C1-53A6804ACB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xmlns="" id="{A6886CF0-6EF9-4866-980D-CF48363C44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948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xmlns="" id="{C0E6B38D-6342-4FF8-A1C1-86040209EC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14D51C9-DC47-4218-B209-1852ACA79A93}" type="slidenum">
              <a:rPr lang="en-US" altLang="zh-CN"/>
              <a:pPr>
                <a:spcBef>
                  <a:spcPct val="0"/>
                </a:spcBef>
              </a:pPr>
              <a:t>17</a:t>
            </a:fld>
            <a:endParaRPr lang="en-US" altLang="zh-CN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xmlns="" id="{326E7059-D401-4EEE-8357-9CE4287D69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xmlns="" id="{81BFB24E-78E9-4C33-9919-812E42347C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ENIAC</a:t>
            </a:r>
            <a:r>
              <a:rPr lang="zh-CN" altLang="en-US" dirty="0">
                <a:ea typeface="宋体" panose="02010600030101010101" pitchFamily="2" charset="-122"/>
              </a:rPr>
              <a:t>占地面积达</a:t>
            </a:r>
            <a:r>
              <a:rPr lang="en-US" altLang="zh-CN" dirty="0">
                <a:ea typeface="宋体" panose="02010600030101010101" pitchFamily="2" charset="-122"/>
              </a:rPr>
              <a:t>170</a:t>
            </a:r>
            <a:r>
              <a:rPr lang="zh-CN" altLang="en-US" dirty="0">
                <a:ea typeface="宋体" panose="02010600030101010101" pitchFamily="2" charset="-122"/>
              </a:rPr>
              <a:t>平方米，重达</a:t>
            </a:r>
            <a:r>
              <a:rPr lang="en-US" altLang="zh-CN" dirty="0">
                <a:ea typeface="宋体" panose="02010600030101010101" pitchFamily="2" charset="-122"/>
              </a:rPr>
              <a:t>30</a:t>
            </a:r>
            <a:r>
              <a:rPr lang="zh-CN" altLang="en-US" dirty="0">
                <a:ea typeface="宋体" panose="02010600030101010101" pitchFamily="2" charset="-122"/>
              </a:rPr>
              <a:t>吨，耗电量</a:t>
            </a:r>
            <a:r>
              <a:rPr lang="en-US" altLang="zh-CN" dirty="0">
                <a:ea typeface="宋体" panose="02010600030101010101" pitchFamily="2" charset="-122"/>
              </a:rPr>
              <a:t>160</a:t>
            </a:r>
            <a:r>
              <a:rPr lang="zh-CN" altLang="en-US" dirty="0">
                <a:ea typeface="宋体" panose="02010600030101010101" pitchFamily="2" charset="-122"/>
              </a:rPr>
              <a:t>千瓦它包含了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 </a:t>
            </a:r>
            <a:r>
              <a:rPr lang="en-US" altLang="zh-CN" b="1" dirty="0">
                <a:ea typeface="宋体" panose="02010600030101010101" pitchFamily="2" charset="-122"/>
              </a:rPr>
              <a:t>...</a:t>
            </a:r>
            <a:r>
              <a:rPr lang="en-US" altLang="zh-CN" dirty="0">
                <a:ea typeface="宋体" panose="02010600030101010101" pitchFamily="2" charset="-122"/>
              </a:rPr>
              <a:t>ENIAC</a:t>
            </a:r>
            <a:r>
              <a:rPr lang="zh-CN" altLang="en-US">
                <a:ea typeface="宋体" panose="02010600030101010101" pitchFamily="2" charset="-122"/>
              </a:rPr>
              <a:t>采用重新连接线路的方法实现编程，改变插线板上的电路连接，</a:t>
            </a:r>
            <a:r>
              <a:rPr lang="zh-CN" altLang="en-US" smtClean="0">
                <a:ea typeface="宋体" panose="02010600030101010101" pitchFamily="2" charset="-122"/>
              </a:rPr>
              <a:t>很像早期</a:t>
            </a:r>
            <a:r>
              <a:rPr lang="zh-CN" altLang="en-US">
                <a:ea typeface="宋体" panose="02010600030101010101" pitchFamily="2" charset="-122"/>
              </a:rPr>
              <a:t>的电话连接总机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1946</a:t>
            </a:r>
            <a:r>
              <a:rPr lang="zh-CN" altLang="en-US" dirty="0">
                <a:ea typeface="宋体" panose="02010600030101010101" pitchFamily="2" charset="-122"/>
              </a:rPr>
              <a:t>年</a:t>
            </a:r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月</a:t>
            </a:r>
            <a:r>
              <a:rPr lang="en-US" altLang="zh-CN" dirty="0">
                <a:ea typeface="宋体" panose="02010600030101010101" pitchFamily="2" charset="-122"/>
              </a:rPr>
              <a:t>14</a:t>
            </a:r>
            <a:r>
              <a:rPr lang="zh-CN" altLang="en-US" dirty="0">
                <a:ea typeface="宋体" panose="02010600030101010101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943100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xmlns="" id="{2F3F5FF2-4018-405B-81C8-2D9595404B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4589CBB-2697-4B97-B2AB-31F253916876}" type="slidenum">
              <a:rPr lang="en-US" altLang="zh-CN"/>
              <a:pPr>
                <a:spcBef>
                  <a:spcPct val="0"/>
                </a:spcBef>
              </a:pPr>
              <a:t>18</a:t>
            </a:fld>
            <a:endParaRPr lang="en-US" altLang="zh-CN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xmlns="" id="{6C27D8FD-892A-40A7-96EF-BE065B7123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xmlns="" id="{5506A8C7-7565-4C86-9B17-8626A39A5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ENIAC</a:t>
            </a:r>
            <a:r>
              <a:rPr lang="zh-CN" altLang="en-US">
                <a:ea typeface="宋体" panose="02010600030101010101" pitchFamily="2" charset="-122"/>
              </a:rPr>
              <a:t>占地面积达</a:t>
            </a:r>
            <a:r>
              <a:rPr lang="en-US" altLang="zh-CN">
                <a:ea typeface="宋体" panose="02010600030101010101" pitchFamily="2" charset="-122"/>
              </a:rPr>
              <a:t>170</a:t>
            </a:r>
            <a:r>
              <a:rPr lang="zh-CN" altLang="en-US">
                <a:ea typeface="宋体" panose="02010600030101010101" pitchFamily="2" charset="-122"/>
              </a:rPr>
              <a:t>平方米，重达</a:t>
            </a:r>
            <a:r>
              <a:rPr lang="en-US" altLang="zh-CN">
                <a:ea typeface="宋体" panose="02010600030101010101" pitchFamily="2" charset="-122"/>
              </a:rPr>
              <a:t>30</a:t>
            </a:r>
            <a:r>
              <a:rPr lang="zh-CN" altLang="en-US">
                <a:ea typeface="宋体" panose="02010600030101010101" pitchFamily="2" charset="-122"/>
              </a:rPr>
              <a:t>吨，耗电量</a:t>
            </a:r>
            <a:r>
              <a:rPr lang="en-US" altLang="zh-CN">
                <a:ea typeface="宋体" panose="02010600030101010101" pitchFamily="2" charset="-122"/>
              </a:rPr>
              <a:t>160</a:t>
            </a:r>
            <a:r>
              <a:rPr lang="zh-CN" altLang="en-US">
                <a:ea typeface="宋体" panose="02010600030101010101" pitchFamily="2" charset="-122"/>
              </a:rPr>
              <a:t>千瓦它包含了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</a:t>
            </a:r>
            <a:r>
              <a:rPr lang="en-US" altLang="zh-CN" b="1">
                <a:ea typeface="宋体" panose="02010600030101010101" pitchFamily="2" charset="-122"/>
              </a:rPr>
              <a:t>...</a:t>
            </a:r>
            <a:r>
              <a:rPr lang="en-US" altLang="zh-CN">
                <a:ea typeface="宋体" panose="02010600030101010101" pitchFamily="2" charset="-122"/>
              </a:rPr>
              <a:t>ENIAC</a:t>
            </a:r>
            <a:r>
              <a:rPr lang="zh-CN" altLang="en-US">
                <a:ea typeface="宋体" panose="02010600030101010101" pitchFamily="2" charset="-122"/>
              </a:rPr>
              <a:t>采用重新连接线路的方法实现编程，改变插线板上的电路连接，很想早期的电话连接总机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1946</a:t>
            </a:r>
            <a:r>
              <a:rPr lang="zh-CN" altLang="en-US">
                <a:ea typeface="宋体" panose="02010600030101010101" pitchFamily="2" charset="-122"/>
              </a:rPr>
              <a:t>年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月</a:t>
            </a:r>
            <a:r>
              <a:rPr lang="en-US" altLang="zh-CN">
                <a:ea typeface="宋体" panose="02010600030101010101" pitchFamily="2" charset="-122"/>
              </a:rPr>
              <a:t>14</a:t>
            </a:r>
            <a:r>
              <a:rPr lang="zh-CN" altLang="en-US">
                <a:ea typeface="宋体" panose="02010600030101010101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548091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关于老婆离家三周，我写了一个操作系统这件事</a:t>
            </a:r>
            <a:endParaRPr lang="en-US" altLang="zh-CN" dirty="0"/>
          </a:p>
          <a:p>
            <a:r>
              <a:rPr lang="en-US" altLang="zh-CN" dirty="0"/>
              <a:t>https://blog.csdn.net/mingongge/article/details/116334726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0AE3F4-D4BB-476E-AA37-F6601CCA2E1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2025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xmlns="" id="{5B859B4A-82CA-44BA-8B40-3C54DCA98A1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xmlns="" id="{4C2BAE2F-25ED-41CE-BD0A-A2187FA37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独立性：站在用户角度看程序是否独立运行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站在用户的角度，你不知道批处理的过程，主要是不能与用户交互，所以感觉不到“独立”</a:t>
            </a: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xmlns="" id="{FC265746-DD14-4E14-9B86-C9D8AD18B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4ED92F2B-9742-4F60-ABDD-8C5E54E1B699}" type="slidenum">
              <a:rPr lang="en-US" altLang="zh-CN" sz="1200"/>
              <a:pPr algn="r"/>
              <a:t>36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503636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多重处理</a:t>
            </a:r>
            <a:r>
              <a:rPr lang="en-US" altLang="zh-CN" dirty="0"/>
              <a:t>(multiprocessing)</a:t>
            </a:r>
            <a:r>
              <a:rPr lang="zh-CN" altLang="en-US" dirty="0"/>
              <a:t>系统配置多个</a:t>
            </a:r>
            <a:r>
              <a:rPr lang="en-US" altLang="zh-CN" dirty="0"/>
              <a:t>CPU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AE3F4-D4BB-476E-AA37-F6601CCA2E17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4069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xmlns="" id="{03C05CF9-4AAA-4B57-8900-752ED2C372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F421773-1858-4197-AAF2-D63CA46CE73D}" type="slidenum">
              <a:rPr lang="en-US" altLang="zh-CN"/>
              <a:pPr>
                <a:spcBef>
                  <a:spcPct val="0"/>
                </a:spcBef>
              </a:pPr>
              <a:t>44</a:t>
            </a:fld>
            <a:endParaRPr lang="en-US" altLang="zh-CN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xmlns="" id="{67715036-2D8B-41E4-92D6-2FDA5A8CDC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xmlns="" id="{2FBFDC7C-8A01-40A7-B851-21835EDCAA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Time sharing</a:t>
            </a:r>
          </a:p>
        </p:txBody>
      </p:sp>
    </p:spTree>
    <p:extLst>
      <p:ext uri="{BB962C8B-B14F-4D97-AF65-F5344CB8AC3E}">
        <p14:creationId xmlns:p14="http://schemas.microsoft.com/office/powerpoint/2010/main" val="343167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xmlns="" id="{D4B9E800-988B-4B82-BE5D-B4A179239B3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EED951-066F-458E-B7A7-F0E5DD7672F1}" type="slidenum">
              <a:rPr lang="en-US" altLang="zh-CN"/>
              <a:pPr algn="r" eaLnBrk="1" hangingPunct="1">
                <a:spcBef>
                  <a:spcPct val="0"/>
                </a:spcBef>
              </a:pPr>
              <a:t>45</a:t>
            </a:fld>
            <a:endParaRPr lang="en-US" altLang="zh-CN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xmlns="" id="{A3BC5E77-4365-4FEC-86A1-5BA4BF6361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xmlns="" id="{CAF4DC60-E5FA-424C-B87D-8DC163E797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Time sharing</a:t>
            </a:r>
          </a:p>
        </p:txBody>
      </p:sp>
    </p:spTree>
    <p:extLst>
      <p:ext uri="{BB962C8B-B14F-4D97-AF65-F5344CB8AC3E}">
        <p14:creationId xmlns:p14="http://schemas.microsoft.com/office/powerpoint/2010/main" val="367547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37" descr="rxiaohui">
            <a:extLst>
              <a:ext uri="{FF2B5EF4-FFF2-40B4-BE49-F238E27FC236}">
                <a16:creationId xmlns:a16="http://schemas.microsoft.com/office/drawing/2014/main" xmlns="" id="{60C81186-E899-4725-B314-1A766E01B79E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300" y="203200"/>
            <a:ext cx="838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38" descr="earth_no_clouds_md_wht">
            <a:extLst>
              <a:ext uri="{FF2B5EF4-FFF2-40B4-BE49-F238E27FC236}">
                <a16:creationId xmlns:a16="http://schemas.microsoft.com/office/drawing/2014/main" xmlns="" id="{C5F2A85D-DD35-438D-B23E-0DD9DF1EB459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8382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39" descr="j0115856">
            <a:extLst>
              <a:ext uri="{FF2B5EF4-FFF2-40B4-BE49-F238E27FC236}">
                <a16:creationId xmlns:a16="http://schemas.microsoft.com/office/drawing/2014/main" xmlns="" id="{AE076ABC-CA96-49DE-86A1-FE8103310746}"/>
              </a:ext>
            </a:extLst>
          </p:cNvPr>
          <p:cNvPicPr preferRelativeResize="0"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3622675"/>
            <a:ext cx="770096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1027"/>
          <p:cNvSpPr>
            <a:spLocks noGrp="1" noChangeArrowheads="1"/>
          </p:cNvSpPr>
          <p:nvPr>
            <p:ph type="ctrTitle"/>
          </p:nvPr>
        </p:nvSpPr>
        <p:spPr>
          <a:xfrm>
            <a:off x="685800" y="838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76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371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xmlns="" id="{31282A4B-0A97-4AC1-B08B-EE8A8FE171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xmlns="" id="{7873BED2-FD57-4397-9702-21EBEBDF61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885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D2ADC4-017A-4B6E-9E86-C8AFCC2293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F44AC182-9284-43B5-8718-9906868940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6367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258763"/>
            <a:ext cx="1943100" cy="58372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258763"/>
            <a:ext cx="5676900" cy="58372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C7EB14A-F5BF-4B42-8276-3A26167112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B1160509-65F7-4F47-9313-B571F8EECA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4302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58763"/>
            <a:ext cx="7772400" cy="838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10000" cy="4572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572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C40F68E-E18E-4C56-97BE-5FEDA230D0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6AC22AD-8C71-421F-AA67-BD77BAA08C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284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5E62CE1-39E8-4925-A00F-D7D40F9315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4D8E6AB6-BF46-4726-AD6C-E32C9B8874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5786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C18B7644-77B3-424D-AEF2-8BF6A6F3FB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3AB077B0-BA78-473A-95A5-B5BBC540B2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097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6E107FF-DBCA-4DB0-85FD-4676358C7C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7FA1DF7-8B60-42AF-A768-82F4689DE0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6785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4CDB6EC6-26F0-40C0-A6C0-2BCFB65599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B8AB06B6-A477-4980-9FDE-4DD1415634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3139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16DB5022-4BD0-44C3-A477-D7612D61AF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1E8A4387-BF61-4C5D-9C02-7803B827C0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8572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xmlns="" id="{9198E781-BA81-4161-84BB-88EEDB9B19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8B52F4E3-42B7-44C9-A69D-69F48CA6C0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3316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848820B-92DF-47B8-9947-48C9592FBD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47A1A84-A08C-46CD-904D-714E5513D4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5871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C5D22DC-A565-418E-8658-07F7D7741A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C5B97F1-652D-41A2-8874-81E9DF10E0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153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xmlns="" id="{DDE039F8-EDFD-44D0-90B2-F00EB0ABDB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58763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A9E5FF63-F752-4BED-A899-74E2412EB5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7287A6D9-E645-41C2-B46A-CE2ED20AEB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03DF9E34-F0FC-4163-9385-40B5901C2BA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pic>
        <p:nvPicPr>
          <p:cNvPr id="1030" name="Picture 8" descr="rxiaohui">
            <a:extLst>
              <a:ext uri="{FF2B5EF4-FFF2-40B4-BE49-F238E27FC236}">
                <a16:creationId xmlns:a16="http://schemas.microsoft.com/office/drawing/2014/main" xmlns="" id="{639357E8-7A7E-4750-8E46-4241EB4063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300" y="203200"/>
            <a:ext cx="838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0" descr="earth_no_clouds_md_wht">
            <a:extLst>
              <a:ext uri="{FF2B5EF4-FFF2-40B4-BE49-F238E27FC236}">
                <a16:creationId xmlns:a16="http://schemas.microsoft.com/office/drawing/2014/main" xmlns="" id="{C6F0B82F-95AB-4A3A-B83C-085C0B31BF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8382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3" descr="j0115856">
            <a:extLst>
              <a:ext uri="{FF2B5EF4-FFF2-40B4-BE49-F238E27FC236}">
                <a16:creationId xmlns:a16="http://schemas.microsoft.com/office/drawing/2014/main" xmlns="" id="{B8B8BD36-5F72-4854-8337-F806658C73C8}"/>
              </a:ext>
            </a:extLst>
          </p:cNvPr>
          <p:cNvPicPr preferRelativeResize="0">
            <a:picLocks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1068388"/>
            <a:ext cx="7808912" cy="9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隶书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隶书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隶书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隶书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隶书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w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wmf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.gif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810" name="Rectangle 2">
            <a:extLst>
              <a:ext uri="{FF2B5EF4-FFF2-40B4-BE49-F238E27FC236}">
                <a16:creationId xmlns:a16="http://schemas.microsoft.com/office/drawing/2014/main" xmlns="" id="{CCB41EED-B2AE-483E-9434-BC4FCD7005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3565525"/>
            <a:ext cx="7527925" cy="14478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 dirty="0">
                <a:solidFill>
                  <a:srgbClr val="3333FF"/>
                </a:solidFill>
                <a:ea typeface="华文新魏" pitchFamily="2" charset="-122"/>
              </a:rPr>
              <a:t>东北大学计算机科学与工程学院    </a:t>
            </a:r>
            <a:r>
              <a:rPr lang="zh-CN" altLang="en-US" sz="3600" dirty="0">
                <a:solidFill>
                  <a:schemeClr val="tx1"/>
                </a:solidFill>
                <a:ea typeface="华文新魏" pitchFamily="2" charset="-122"/>
              </a:rPr>
              <a:t>冯时</a:t>
            </a:r>
            <a:r>
              <a:rPr lang="zh-CN" altLang="en-US" sz="3200" dirty="0">
                <a:solidFill>
                  <a:srgbClr val="3333FF"/>
                </a:solidFill>
                <a:ea typeface="华文新魏" pitchFamily="2" charset="-122"/>
              </a:rPr>
              <a:t/>
            </a:r>
            <a:br>
              <a:rPr lang="zh-CN" altLang="en-US" sz="3200" dirty="0">
                <a:solidFill>
                  <a:srgbClr val="3333FF"/>
                </a:solidFill>
                <a:ea typeface="华文新魏" pitchFamily="2" charset="-122"/>
              </a:rPr>
            </a:br>
            <a:r>
              <a:rPr lang="en-US" altLang="zh-CN" sz="3200" dirty="0">
                <a:solidFill>
                  <a:srgbClr val="FF0000"/>
                </a:solidFill>
                <a:latin typeface="Monotype Corsiva" pitchFamily="66" charset="0"/>
                <a:ea typeface="华文新魏" pitchFamily="2" charset="-122"/>
              </a:rPr>
              <a:t>Northeastern University    </a:t>
            </a:r>
            <a:r>
              <a:rPr lang="en-US" altLang="zh-CN" sz="3200" dirty="0" err="1">
                <a:solidFill>
                  <a:schemeClr val="tx1"/>
                </a:solidFill>
                <a:ea typeface="华文新魏" pitchFamily="2" charset="-122"/>
              </a:rPr>
              <a:t>Feng</a:t>
            </a:r>
            <a:r>
              <a:rPr lang="en-US" altLang="zh-CN" sz="3200" dirty="0">
                <a:solidFill>
                  <a:schemeClr val="tx1"/>
                </a:solidFill>
                <a:ea typeface="华文新魏" pitchFamily="2" charset="-122"/>
              </a:rPr>
              <a:t> Shi</a:t>
            </a:r>
          </a:p>
        </p:txBody>
      </p:sp>
      <p:sp>
        <p:nvSpPr>
          <p:cNvPr id="2039811" name="Rectangle 3">
            <a:extLst>
              <a:ext uri="{FF2B5EF4-FFF2-40B4-BE49-F238E27FC236}">
                <a16:creationId xmlns:a16="http://schemas.microsoft.com/office/drawing/2014/main" xmlns="" id="{54F8C35D-66B4-431E-A19D-E1689DA06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381125"/>
            <a:ext cx="79248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6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华文行楷" pitchFamily="2" charset="-122"/>
              </a:rPr>
              <a:t>计算机操作系统</a:t>
            </a:r>
            <a:endParaRPr lang="zh-CN" altLang="en-US" sz="6000" dirty="0">
              <a:effectLst>
                <a:outerShdw blurRad="38100" dist="38100" dir="2700000" algn="tl">
                  <a:srgbClr val="C0C0C0"/>
                </a:outerShdw>
              </a:effectLst>
              <a:latin typeface="宋体" charset="-122"/>
              <a:ea typeface="华文行楷" pitchFamily="2" charset="-122"/>
            </a:endParaRPr>
          </a:p>
          <a:p>
            <a:pPr algn="ctr" eaLnBrk="1" hangingPunct="1">
              <a:defRPr/>
            </a:pPr>
            <a:r>
              <a:rPr lang="en-US" altLang="zh-CN" sz="4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onotype Corsiva" pitchFamily="66" charset="0"/>
                <a:ea typeface="宋体" charset="-122"/>
              </a:rPr>
              <a:t>Computer Operating System</a:t>
            </a:r>
          </a:p>
        </p:txBody>
      </p:sp>
      <p:sp>
        <p:nvSpPr>
          <p:cNvPr id="2039812" name="Rectangle 4">
            <a:extLst>
              <a:ext uri="{FF2B5EF4-FFF2-40B4-BE49-F238E27FC236}">
                <a16:creationId xmlns:a16="http://schemas.microsoft.com/office/drawing/2014/main" xmlns="" id="{062DD5F3-8DFF-46BA-B00D-D29502043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5005388"/>
            <a:ext cx="7162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fengshi@cse.neu.edu.cn</a:t>
            </a:r>
          </a:p>
          <a:p>
            <a:pPr algn="ctr" eaLnBrk="1" hangingPunct="1">
              <a:defRPr/>
            </a:pPr>
            <a:r>
              <a:rPr lang="en-US" altLang="zh-CN" sz="3200" b="1" dirty="0"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https://neu-datamining.github.io/</a:t>
            </a: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xmlns="" id="{20FF2A12-594B-46B7-B48A-5F9F6DA28C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xmlns="" id="{DD7529F1-38E6-4747-823D-10FFBB5A5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3429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1.1 </a:t>
            </a:r>
            <a:r>
              <a:rPr lang="zh-CN" altLang="en-US" b="1">
                <a:solidFill>
                  <a:srgbClr val="0033CC"/>
                </a:solidFill>
              </a:rPr>
              <a:t>操作系统概念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xmlns="" id="{BD6E1548-E5AD-49D8-B8A8-03FDE83A2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147888"/>
            <a:ext cx="7705725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0363" indent="-360363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en-US" altLang="zh-CN" sz="2800" b="1"/>
              <a:t>          </a:t>
            </a:r>
            <a:r>
              <a:rPr lang="zh-CN" altLang="en-US" sz="2800" b="1"/>
              <a:t>分层结构内核                        微内核</a:t>
            </a:r>
          </a:p>
        </p:txBody>
      </p:sp>
      <p:sp>
        <p:nvSpPr>
          <p:cNvPr id="13317" name="WordArt 15">
            <a:extLst>
              <a:ext uri="{FF2B5EF4-FFF2-40B4-BE49-F238E27FC236}">
                <a16:creationId xmlns:a16="http://schemas.microsoft.com/office/drawing/2014/main" xmlns="" id="{84D20027-2D0B-4C3E-A14A-10F5DD44E6E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427538" y="1484313"/>
            <a:ext cx="3889375" cy="649287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操作系统能做什么？</a:t>
            </a:r>
          </a:p>
        </p:txBody>
      </p:sp>
      <p:grpSp>
        <p:nvGrpSpPr>
          <p:cNvPr id="2" name="Group 39">
            <a:extLst>
              <a:ext uri="{FF2B5EF4-FFF2-40B4-BE49-F238E27FC236}">
                <a16:creationId xmlns:a16="http://schemas.microsoft.com/office/drawing/2014/main" xmlns="" id="{030AACB9-5F14-41A2-B68C-05B7845E5097}"/>
              </a:ext>
            </a:extLst>
          </p:cNvPr>
          <p:cNvGrpSpPr>
            <a:grpSpLocks/>
          </p:cNvGrpSpPr>
          <p:nvPr/>
        </p:nvGrpSpPr>
        <p:grpSpPr bwMode="auto">
          <a:xfrm>
            <a:off x="684213" y="3025775"/>
            <a:ext cx="3600450" cy="3498850"/>
            <a:chOff x="431" y="1906"/>
            <a:chExt cx="2268" cy="2204"/>
          </a:xfrm>
        </p:grpSpPr>
        <p:sp>
          <p:nvSpPr>
            <p:cNvPr id="13331" name="Rectangle 21">
              <a:extLst>
                <a:ext uri="{FF2B5EF4-FFF2-40B4-BE49-F238E27FC236}">
                  <a16:creationId xmlns:a16="http://schemas.microsoft.com/office/drawing/2014/main" xmlns="" id="{CC7E1AA0-7E04-4A2A-8999-BCEAFC481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1906"/>
              <a:ext cx="1588" cy="36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作业管理</a:t>
              </a:r>
            </a:p>
          </p:txBody>
        </p:sp>
        <p:sp>
          <p:nvSpPr>
            <p:cNvPr id="13332" name="Rectangle 23">
              <a:extLst>
                <a:ext uri="{FF2B5EF4-FFF2-40B4-BE49-F238E27FC236}">
                  <a16:creationId xmlns:a16="http://schemas.microsoft.com/office/drawing/2014/main" xmlns="" id="{AD382F9B-E332-4FF7-991E-CFC7AA894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623"/>
              <a:ext cx="1588" cy="362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设备管理</a:t>
              </a:r>
            </a:p>
          </p:txBody>
        </p:sp>
        <p:sp>
          <p:nvSpPr>
            <p:cNvPr id="13333" name="Rectangle 24">
              <a:extLst>
                <a:ext uri="{FF2B5EF4-FFF2-40B4-BE49-F238E27FC236}">
                  <a16:creationId xmlns:a16="http://schemas.microsoft.com/office/drawing/2014/main" xmlns="" id="{8E5C8446-867E-40EA-9EAA-CA729579A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260"/>
              <a:ext cx="1588" cy="362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文件管理</a:t>
              </a:r>
            </a:p>
          </p:txBody>
        </p:sp>
        <p:sp>
          <p:nvSpPr>
            <p:cNvPr id="13334" name="Rectangle 25">
              <a:extLst>
                <a:ext uri="{FF2B5EF4-FFF2-40B4-BE49-F238E27FC236}">
                  <a16:creationId xmlns:a16="http://schemas.microsoft.com/office/drawing/2014/main" xmlns="" id="{45BA2EC4-E036-4714-A3EF-6A052E56F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3340"/>
              <a:ext cx="1588" cy="36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进程管理</a:t>
              </a:r>
            </a:p>
          </p:txBody>
        </p:sp>
        <p:sp>
          <p:nvSpPr>
            <p:cNvPr id="13335" name="Rectangle 26">
              <a:extLst>
                <a:ext uri="{FF2B5EF4-FFF2-40B4-BE49-F238E27FC236}">
                  <a16:creationId xmlns:a16="http://schemas.microsoft.com/office/drawing/2014/main" xmlns="" id="{A0DB6258-E612-416E-9DF1-D79D5AFBE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977"/>
              <a:ext cx="1588" cy="36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存储管理</a:t>
              </a:r>
            </a:p>
          </p:txBody>
        </p:sp>
        <p:sp>
          <p:nvSpPr>
            <p:cNvPr id="13336" name="Rectangle 27">
              <a:extLst>
                <a:ext uri="{FF2B5EF4-FFF2-40B4-BE49-F238E27FC236}">
                  <a16:creationId xmlns:a16="http://schemas.microsoft.com/office/drawing/2014/main" xmlns="" id="{C9B7BF4D-EABC-44CE-8CD8-A39F6E050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3702"/>
              <a:ext cx="2268" cy="408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chemeClr val="bg1"/>
                  </a:solidFill>
                </a:rPr>
                <a:t>硬件</a:t>
              </a:r>
            </a:p>
          </p:txBody>
        </p:sp>
        <p:sp>
          <p:nvSpPr>
            <p:cNvPr id="13337" name="Rectangle 28">
              <a:extLst>
                <a:ext uri="{FF2B5EF4-FFF2-40B4-BE49-F238E27FC236}">
                  <a16:creationId xmlns:a16="http://schemas.microsoft.com/office/drawing/2014/main" xmlns="" id="{0F8AFE3C-42B1-4EF8-98A8-DB77166A9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2087"/>
              <a:ext cx="2268" cy="16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13338" name="Text Box 29">
              <a:extLst>
                <a:ext uri="{FF2B5EF4-FFF2-40B4-BE49-F238E27FC236}">
                  <a16:creationId xmlns:a16="http://schemas.microsoft.com/office/drawing/2014/main" xmlns="" id="{BC06188D-C213-4DE8-9CDC-52FD6ED747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2433"/>
              <a:ext cx="363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/>
                <a:t>内核模式</a:t>
              </a:r>
            </a:p>
          </p:txBody>
        </p:sp>
      </p:grpSp>
      <p:grpSp>
        <p:nvGrpSpPr>
          <p:cNvPr id="3" name="Group 40">
            <a:extLst>
              <a:ext uri="{FF2B5EF4-FFF2-40B4-BE49-F238E27FC236}">
                <a16:creationId xmlns:a16="http://schemas.microsoft.com/office/drawing/2014/main" xmlns="" id="{80C9E8A4-E627-4F40-A901-EF0FCF6200E8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2824163"/>
            <a:ext cx="3600450" cy="3700462"/>
            <a:chOff x="3061" y="1779"/>
            <a:chExt cx="2268" cy="2331"/>
          </a:xfrm>
        </p:grpSpPr>
        <p:sp>
          <p:nvSpPr>
            <p:cNvPr id="13322" name="Rectangle 30">
              <a:extLst>
                <a:ext uri="{FF2B5EF4-FFF2-40B4-BE49-F238E27FC236}">
                  <a16:creationId xmlns:a16="http://schemas.microsoft.com/office/drawing/2014/main" xmlns="" id="{026CF86F-779D-4AF7-B6F5-B09CC2764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3702"/>
              <a:ext cx="2268" cy="408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chemeClr val="bg1"/>
                  </a:solidFill>
                </a:rPr>
                <a:t>硬件</a:t>
              </a:r>
            </a:p>
          </p:txBody>
        </p:sp>
        <p:sp>
          <p:nvSpPr>
            <p:cNvPr id="13323" name="Rectangle 31">
              <a:extLst>
                <a:ext uri="{FF2B5EF4-FFF2-40B4-BE49-F238E27FC236}">
                  <a16:creationId xmlns:a16="http://schemas.microsoft.com/office/drawing/2014/main" xmlns="" id="{3D5A0CDD-2C29-469B-8023-E6A344CDE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385"/>
              <a:ext cx="1678" cy="31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微内核</a:t>
              </a:r>
            </a:p>
          </p:txBody>
        </p:sp>
        <p:sp>
          <p:nvSpPr>
            <p:cNvPr id="13324" name="Rectangle 32">
              <a:extLst>
                <a:ext uri="{FF2B5EF4-FFF2-40B4-BE49-F238E27FC236}">
                  <a16:creationId xmlns:a16="http://schemas.microsoft.com/office/drawing/2014/main" xmlns="" id="{F349C327-6FAA-43F6-AD0D-F3045A9AD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1888"/>
              <a:ext cx="272" cy="149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客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户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进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程</a:t>
              </a:r>
            </a:p>
          </p:txBody>
        </p:sp>
        <p:sp>
          <p:nvSpPr>
            <p:cNvPr id="13325" name="Rectangle 33">
              <a:extLst>
                <a:ext uri="{FF2B5EF4-FFF2-40B4-BE49-F238E27FC236}">
                  <a16:creationId xmlns:a16="http://schemas.microsoft.com/office/drawing/2014/main" xmlns="" id="{F4803E37-470D-4F15-A793-82A3D5243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" y="1888"/>
              <a:ext cx="272" cy="1497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安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全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服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务</a:t>
              </a:r>
            </a:p>
          </p:txBody>
        </p:sp>
        <p:sp>
          <p:nvSpPr>
            <p:cNvPr id="13326" name="Rectangle 34">
              <a:extLst>
                <a:ext uri="{FF2B5EF4-FFF2-40B4-BE49-F238E27FC236}">
                  <a16:creationId xmlns:a16="http://schemas.microsoft.com/office/drawing/2014/main" xmlns="" id="{A9413B3F-80F7-43B6-AE17-3AC7334007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888"/>
              <a:ext cx="272" cy="1497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虚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存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管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理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器</a:t>
              </a:r>
            </a:p>
          </p:txBody>
        </p:sp>
        <p:sp>
          <p:nvSpPr>
            <p:cNvPr id="13327" name="Rectangle 35">
              <a:extLst>
                <a:ext uri="{FF2B5EF4-FFF2-40B4-BE49-F238E27FC236}">
                  <a16:creationId xmlns:a16="http://schemas.microsoft.com/office/drawing/2014/main" xmlns="" id="{2AB3DD31-23B1-43A1-9BDD-67D76A38A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1" y="1888"/>
              <a:ext cx="272" cy="149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文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件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服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务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器</a:t>
              </a:r>
            </a:p>
          </p:txBody>
        </p:sp>
        <p:sp>
          <p:nvSpPr>
            <p:cNvPr id="13328" name="Rectangle 36">
              <a:extLst>
                <a:ext uri="{FF2B5EF4-FFF2-40B4-BE49-F238E27FC236}">
                  <a16:creationId xmlns:a16="http://schemas.microsoft.com/office/drawing/2014/main" xmlns="" id="{87C26FBA-9C81-4C9A-94E3-A1899708C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" y="1888"/>
              <a:ext cx="272" cy="1497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设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备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驱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动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程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序</a:t>
              </a:r>
            </a:p>
          </p:txBody>
        </p:sp>
        <p:sp>
          <p:nvSpPr>
            <p:cNvPr id="13329" name="Rectangle 37">
              <a:extLst>
                <a:ext uri="{FF2B5EF4-FFF2-40B4-BE49-F238E27FC236}">
                  <a16:creationId xmlns:a16="http://schemas.microsoft.com/office/drawing/2014/main" xmlns="" id="{E56184C0-5980-4946-81EF-AA4DE5F2C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1779"/>
              <a:ext cx="2268" cy="16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13330" name="Text Box 38">
              <a:extLst>
                <a:ext uri="{FF2B5EF4-FFF2-40B4-BE49-F238E27FC236}">
                  <a16:creationId xmlns:a16="http://schemas.microsoft.com/office/drawing/2014/main" xmlns="" id="{30D451C0-E94E-46D6-9D86-8573D62C45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6" y="2125"/>
              <a:ext cx="363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/>
                <a:t>用户模式</a:t>
              </a:r>
            </a:p>
          </p:txBody>
        </p:sp>
      </p:grpSp>
      <p:pic>
        <p:nvPicPr>
          <p:cNvPr id="13320" name="Picture 41" descr="black_red_md_wht">
            <a:extLst>
              <a:ext uri="{FF2B5EF4-FFF2-40B4-BE49-F238E27FC236}">
                <a16:creationId xmlns:a16="http://schemas.microsoft.com/office/drawing/2014/main" xmlns="" id="{A0D02A45-B218-41BC-8154-0FE766F9C7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38" y="2339975"/>
            <a:ext cx="287337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42" descr="black_red_md_wht">
            <a:extLst>
              <a:ext uri="{FF2B5EF4-FFF2-40B4-BE49-F238E27FC236}">
                <a16:creationId xmlns:a16="http://schemas.microsoft.com/office/drawing/2014/main" xmlns="" id="{BB50866E-AF3C-4307-A977-7211FD2FB7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50" y="2349500"/>
            <a:ext cx="287338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xmlns="" id="{20FF2A12-594B-46B7-B48A-5F9F6DA28C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xmlns="" id="{DD7529F1-38E6-4747-823D-10FFBB5A5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3429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1.1 </a:t>
            </a:r>
            <a:r>
              <a:rPr lang="zh-CN" altLang="en-US" b="1">
                <a:solidFill>
                  <a:srgbClr val="0033CC"/>
                </a:solidFill>
              </a:rPr>
              <a:t>操作系统概念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xmlns="" id="{BD6E1548-E5AD-49D8-B8A8-03FDE83A2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2070569"/>
            <a:ext cx="280868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0363" indent="-360363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en-US" altLang="zh-CN" sz="2800" b="1" dirty="0"/>
              <a:t>          </a:t>
            </a:r>
            <a:r>
              <a:rPr lang="zh-CN" altLang="en-US" sz="2800" b="1" dirty="0"/>
              <a:t>假设                   </a:t>
            </a:r>
          </a:p>
        </p:txBody>
      </p:sp>
      <p:pic>
        <p:nvPicPr>
          <p:cNvPr id="13320" name="Picture 41" descr="black_red_md_wht">
            <a:extLst>
              <a:ext uri="{FF2B5EF4-FFF2-40B4-BE49-F238E27FC236}">
                <a16:creationId xmlns:a16="http://schemas.microsoft.com/office/drawing/2014/main" xmlns="" id="{A0D02A45-B218-41BC-8154-0FE766F9C7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69" y="2225220"/>
            <a:ext cx="287337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BF7679F-27EB-4D7D-AF45-AC65E99E4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634" y="2683923"/>
            <a:ext cx="4271815" cy="58069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0069A721-79C5-4D2D-9276-F073D853E9E8}"/>
              </a:ext>
            </a:extLst>
          </p:cNvPr>
          <p:cNvSpPr txBox="1"/>
          <p:nvPr/>
        </p:nvSpPr>
        <p:spPr>
          <a:xfrm>
            <a:off x="5649888" y="2583277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单位时间内一个模块崩溃的概率：</a:t>
            </a:r>
            <a:r>
              <a:rPr lang="en-US" altLang="zh-CN" sz="2000" dirty="0"/>
              <a:t>1%</a:t>
            </a:r>
            <a:endParaRPr lang="zh-CN" altLang="en-US" sz="2000" dirty="0"/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xmlns="" id="{1A6E19EF-9B51-4D9B-A90E-23F19A36F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48" y="3459091"/>
            <a:ext cx="280868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0363" indent="-360363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en-US" altLang="zh-CN" sz="2800" b="1" dirty="0"/>
              <a:t>          </a:t>
            </a:r>
            <a:r>
              <a:rPr lang="zh-CN" altLang="en-US" sz="2800" b="1" dirty="0"/>
              <a:t>概率比较                   </a:t>
            </a:r>
          </a:p>
        </p:txBody>
      </p:sp>
      <p:pic>
        <p:nvPicPr>
          <p:cNvPr id="31" name="Picture 41" descr="black_red_md_wht">
            <a:extLst>
              <a:ext uri="{FF2B5EF4-FFF2-40B4-BE49-F238E27FC236}">
                <a16:creationId xmlns:a16="http://schemas.microsoft.com/office/drawing/2014/main" xmlns="" id="{D336CCF8-05F5-481C-8295-3058E34B9D1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97" y="3613742"/>
            <a:ext cx="287337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A711312-05F6-411F-9E1C-F7ADCAE22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14" y="4437112"/>
            <a:ext cx="5287885" cy="1463314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E5E373DC-D51A-422E-9A98-F0612EC8004E}"/>
              </a:ext>
            </a:extLst>
          </p:cNvPr>
          <p:cNvSpPr txBox="1"/>
          <p:nvPr/>
        </p:nvSpPr>
        <p:spPr>
          <a:xfrm>
            <a:off x="5649888" y="4108874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单位时间内宏内核正常工作的概率：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8F84B441-6E55-46A7-BF18-E9FF2BC8657D}"/>
              </a:ext>
            </a:extLst>
          </p:cNvPr>
          <p:cNvSpPr txBox="1"/>
          <p:nvPr/>
        </p:nvSpPr>
        <p:spPr>
          <a:xfrm>
            <a:off x="5645561" y="5373216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单位时间内微内核正常工作的概率：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8C1B1214-60BE-4255-8693-8C4F6B11A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561" y="4816761"/>
            <a:ext cx="2576810" cy="340432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EA442499-E3E6-4C82-9127-E195E120FA25}"/>
              </a:ext>
            </a:extLst>
          </p:cNvPr>
          <p:cNvSpPr txBox="1"/>
          <p:nvPr/>
        </p:nvSpPr>
        <p:spPr>
          <a:xfrm>
            <a:off x="2843808" y="6444734"/>
            <a:ext cx="6127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内容来自：上海交通大学并行与分布式系统研究所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-OS-01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A9C7405-8258-492D-A40B-F8EFBC771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449" y="6061226"/>
            <a:ext cx="2426235" cy="40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5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xmlns="" id="{42BAF305-1CB5-4602-A726-BFC6AEDEEA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xmlns="" id="{F3730943-0B10-4FC8-BF17-26604C25E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3429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1.1 </a:t>
            </a:r>
            <a:r>
              <a:rPr lang="zh-CN" altLang="en-US" b="1">
                <a:solidFill>
                  <a:srgbClr val="0033CC"/>
                </a:solidFill>
              </a:rPr>
              <a:t>操作系统概念</a:t>
            </a:r>
          </a:p>
        </p:txBody>
      </p:sp>
      <p:sp>
        <p:nvSpPr>
          <p:cNvPr id="14340" name="Rectangle 5">
            <a:extLst>
              <a:ext uri="{FF2B5EF4-FFF2-40B4-BE49-F238E27FC236}">
                <a16:creationId xmlns:a16="http://schemas.microsoft.com/office/drawing/2014/main" xmlns="" id="{00ECFC6D-6FE4-4958-A048-C7C8F1A7B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2349500"/>
            <a:ext cx="7920037" cy="244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0363" indent="-360363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Blip>
                <a:blip r:embed="rId2"/>
              </a:buBlip>
            </a:pPr>
            <a:r>
              <a:rPr kumimoji="0" lang="zh-CN" altLang="en-US" sz="2800" b="1"/>
              <a:t>操作系统把用户的高级操作转换成一系列低级操作，所有低级操作对用户都是透明的。操作系统把硬件全部隐藏起来，给用户提供一个友好的、易于操作的界面。此外，操作系统还要进行大量的事务处理。</a:t>
            </a:r>
          </a:p>
        </p:txBody>
      </p:sp>
      <p:sp>
        <p:nvSpPr>
          <p:cNvPr id="14341" name="WordArt 6">
            <a:extLst>
              <a:ext uri="{FF2B5EF4-FFF2-40B4-BE49-F238E27FC236}">
                <a16:creationId xmlns:a16="http://schemas.microsoft.com/office/drawing/2014/main" xmlns="" id="{31860846-E45D-47CE-989E-A2068C8BB470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427538" y="1484313"/>
            <a:ext cx="3889375" cy="649287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操作系统能做什么？</a:t>
            </a:r>
          </a:p>
        </p:txBody>
      </p:sp>
      <p:sp>
        <p:nvSpPr>
          <p:cNvPr id="14342" name="WordArt 7">
            <a:extLst>
              <a:ext uri="{FF2B5EF4-FFF2-40B4-BE49-F238E27FC236}">
                <a16:creationId xmlns:a16="http://schemas.microsoft.com/office/drawing/2014/main" xmlns="" id="{248A8CC2-63D5-43CD-9C9D-A973BC67B3C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403350" y="5084763"/>
            <a:ext cx="6408738" cy="12239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“由于计算机上装有操作系统</a:t>
            </a:r>
          </a:p>
          <a:p>
            <a:pPr algn="ctr"/>
            <a:r>
              <a:rPr lang="zh-CN" altLang="en-US" sz="3600" b="1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从而扩展了原计算机的功能”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xmlns="" id="{60A5CC32-8FCD-446A-80A5-65AA09C538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xmlns="" id="{3A692D22-6403-42F3-B08B-9D99677D7A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8210550" cy="51054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1.1 </a:t>
            </a:r>
            <a:r>
              <a:rPr lang="zh-CN" altLang="en-US" b="1">
                <a:solidFill>
                  <a:srgbClr val="0033CC"/>
                </a:solidFill>
              </a:rPr>
              <a:t>操作系统概念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zh-CN" altLang="en-US" sz="2400" b="1"/>
              <a:t>从</a:t>
            </a:r>
            <a:r>
              <a:rPr lang="en-US" altLang="zh-CN" sz="2400" b="1"/>
              <a:t>5</a:t>
            </a:r>
            <a:r>
              <a:rPr lang="zh-CN" altLang="en-US" sz="2400" b="1"/>
              <a:t>个方面考察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sz="2400" b="1"/>
              <a:t>科普观点：操作系统是计算机系统的管理指挥机构和控制中心。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sz="2400" b="1"/>
              <a:t>功能观点：操作系统是计算机资源的管理系统，负责对计算机的全部软、硬件资源进行分配、控制、调度和回收。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sz="2400" b="1"/>
              <a:t>用户观点：操作系统是用户使用计算机的一个界面。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sz="2400" b="1"/>
              <a:t>管理员观点：操作系统是计算机工作流程得以自动高效运行的组织者，系统软硬件资源合理协调的管理者。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sz="2400" b="1"/>
              <a:t>软件观点：操作系统是由程序和数据集合组成的大型系统软件。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xmlns="" id="{BFC1321D-650E-4472-A9C1-D695FE0590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xmlns="" id="{ACC67EE5-9074-4BD4-89ED-72A33A708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175" y="1219200"/>
            <a:ext cx="8435975" cy="39624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1.1 </a:t>
            </a:r>
            <a:r>
              <a:rPr lang="zh-CN" altLang="en-US" b="1">
                <a:solidFill>
                  <a:srgbClr val="0033CC"/>
                </a:solidFill>
              </a:rPr>
              <a:t>操作系统概念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sz="2800" b="1"/>
              <a:t>定义：操作系统是计算机系统中的一个系统软件，它是这样一些程序模块的集合</a:t>
            </a:r>
            <a:r>
              <a:rPr lang="en-US" altLang="zh-CN" sz="2800" b="1"/>
              <a:t>——</a:t>
            </a:r>
            <a:r>
              <a:rPr lang="zh-CN" altLang="en-US" sz="2800" b="1"/>
              <a:t>它们能以尽量有效、合理的方式组织和管理计算机的软硬件资源，合理地组织计算机的工作流程，控制程序的执行并向用户提供各种服务功能，使得用户能够灵活、方便、有效地使用计算机，使整个计算机系统能高效地运行。是计算机与用户之间的接口。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xmlns="" id="{C97E42DB-071D-47F3-B424-86E30E22A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410200"/>
            <a:ext cx="1524000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>
            <a:extLst>
              <a:ext uri="{FF2B5EF4-FFF2-40B4-BE49-F238E27FC236}">
                <a16:creationId xmlns:a16="http://schemas.microsoft.com/office/drawing/2014/main" xmlns="" id="{0AF256F9-1450-45CE-95CD-F1FC751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410200"/>
            <a:ext cx="1524000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74FA2664-A2D7-407C-85FA-D571BF2E06B8}"/>
              </a:ext>
            </a:extLst>
          </p:cNvPr>
          <p:cNvSpPr txBox="1"/>
          <p:nvPr/>
        </p:nvSpPr>
        <p:spPr>
          <a:xfrm>
            <a:off x="539552" y="5636975"/>
            <a:ext cx="4215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操作系统</a:t>
            </a:r>
            <a:r>
              <a:rPr lang="en-US" altLang="zh-CN" sz="3200" b="1" dirty="0">
                <a:solidFill>
                  <a:srgbClr val="FF0000"/>
                </a:solidFill>
              </a:rPr>
              <a:t>=</a:t>
            </a:r>
            <a:r>
              <a:rPr lang="zh-CN" altLang="en-US" sz="3200" b="1" dirty="0">
                <a:solidFill>
                  <a:srgbClr val="FF0000"/>
                </a:solidFill>
              </a:rPr>
              <a:t>管理</a:t>
            </a:r>
            <a:r>
              <a:rPr lang="en-US" altLang="zh-CN" sz="3200" b="1" dirty="0">
                <a:solidFill>
                  <a:srgbClr val="FF0000"/>
                </a:solidFill>
              </a:rPr>
              <a:t>+</a:t>
            </a:r>
            <a:r>
              <a:rPr lang="zh-CN" altLang="en-US" sz="3200" b="1" dirty="0">
                <a:solidFill>
                  <a:srgbClr val="FF0000"/>
                </a:solidFill>
              </a:rPr>
              <a:t>服务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050" name="Rectangle 2">
            <a:extLst>
              <a:ext uri="{FF2B5EF4-FFF2-40B4-BE49-F238E27FC236}">
                <a16:creationId xmlns:a16="http://schemas.microsoft.com/office/drawing/2014/main" xmlns="" id="{95F5F36B-9AA1-4643-8D7F-7E0A8BB66A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隶书" pitchFamily="49" charset="-122"/>
              </a:rPr>
              <a:t>第一章  绪论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xmlns="" id="{E41D50AD-D91C-4501-835E-55C01FDAAD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2192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1.2 </a:t>
            </a:r>
            <a:r>
              <a:rPr lang="zh-CN" altLang="en-US" b="1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1.2.1 </a:t>
            </a:r>
            <a:r>
              <a:rPr lang="zh-CN" altLang="en-US" sz="2800" b="1">
                <a:solidFill>
                  <a:srgbClr val="008000"/>
                </a:solidFill>
              </a:rPr>
              <a:t>手工操作阶段 </a:t>
            </a:r>
            <a:r>
              <a:rPr lang="zh-CN" altLang="en-US" sz="2800" b="1"/>
              <a:t>（无操作系统）</a:t>
            </a:r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xmlns="" id="{12E2C86B-F333-4244-AF7D-E2A607497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514600"/>
            <a:ext cx="8569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/>
              <a:t>查尔斯</a:t>
            </a:r>
            <a:r>
              <a:rPr lang="en-US" altLang="zh-CN" sz="2000" b="1" dirty="0"/>
              <a:t>·</a:t>
            </a:r>
            <a:r>
              <a:rPr lang="zh-CN" altLang="en-US" sz="2000" b="1" dirty="0"/>
              <a:t>巴贝奇</a:t>
            </a:r>
            <a:r>
              <a:rPr lang="en-US" altLang="zh-CN" sz="2000" b="1" dirty="0"/>
              <a:t>(1791-1871)             </a:t>
            </a:r>
            <a:r>
              <a:rPr lang="zh-CN" altLang="en-US" sz="2000" b="1" dirty="0"/>
              <a:t>差分机                           埃达</a:t>
            </a:r>
            <a:r>
              <a:rPr lang="en-US" altLang="zh-CN" sz="2000" b="1" dirty="0"/>
              <a:t>·</a:t>
            </a:r>
            <a:r>
              <a:rPr lang="zh-CN" altLang="en-US" sz="2000" b="1" dirty="0"/>
              <a:t>洛夫莱斯</a:t>
            </a:r>
          </a:p>
        </p:txBody>
      </p:sp>
      <p:pic>
        <p:nvPicPr>
          <p:cNvPr id="17413" name="Picture 5" descr="458px-Charles_Babbage_-_1860">
            <a:extLst>
              <a:ext uri="{FF2B5EF4-FFF2-40B4-BE49-F238E27FC236}">
                <a16:creationId xmlns:a16="http://schemas.microsoft.com/office/drawing/2014/main" xmlns="" id="{B793031B-60B5-4882-B21C-C50C268B3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141663"/>
            <a:ext cx="2454275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054" name="Picture 6" descr="544px-Babbages_difference_engine_1832">
            <a:extLst>
              <a:ext uri="{FF2B5EF4-FFF2-40B4-BE49-F238E27FC236}">
                <a16:creationId xmlns:a16="http://schemas.microsoft.com/office/drawing/2014/main" xmlns="" id="{B6FDFCB3-BB03-4801-904C-667AD5E97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141663"/>
            <a:ext cx="2852738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055" name="Picture 7" descr="Ada_lovelace">
            <a:extLst>
              <a:ext uri="{FF2B5EF4-FFF2-40B4-BE49-F238E27FC236}">
                <a16:creationId xmlns:a16="http://schemas.microsoft.com/office/drawing/2014/main" xmlns="" id="{70D03553-1DA2-4704-8904-35AF5532D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3141663"/>
            <a:ext cx="2408237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606800"/>
            <a:ext cx="30480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7F6BC085-A4AF-4876-9D83-6E4AE11C5E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xmlns="" id="{19C4623B-C3AF-4E3D-9551-276321C4B3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53340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1.2 </a:t>
            </a:r>
            <a:r>
              <a:rPr lang="zh-CN" altLang="en-US" b="1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1.2.1 </a:t>
            </a:r>
            <a:r>
              <a:rPr lang="zh-CN" altLang="en-US" sz="2800" b="1">
                <a:solidFill>
                  <a:srgbClr val="008000"/>
                </a:solidFill>
              </a:rPr>
              <a:t>手工操作阶段 </a:t>
            </a:r>
            <a:r>
              <a:rPr lang="zh-CN" altLang="en-US" sz="2800" b="1"/>
              <a:t>（无操作系统）</a:t>
            </a:r>
          </a:p>
          <a:p>
            <a:pPr eaLnBrk="1" hangingPunct="1">
              <a:lnSpc>
                <a:spcPct val="90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sz="2400" b="1">
                <a:solidFill>
                  <a:srgbClr val="FF0000"/>
                </a:solidFill>
              </a:rPr>
              <a:t>工作方式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  <a:buFontTx/>
              <a:buBlip>
                <a:blip r:embed="rId3"/>
              </a:buBlip>
            </a:pPr>
            <a:r>
              <a:rPr lang="zh-CN" altLang="en-US" sz="2400" b="1"/>
              <a:t>用户：用户既是程序员，又是操作员；用户是计算机专业人员；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  <a:buFontTx/>
              <a:buBlip>
                <a:blip r:embed="rId3"/>
              </a:buBlip>
            </a:pPr>
            <a:r>
              <a:rPr lang="zh-CN" altLang="en-US" sz="2400" b="1"/>
              <a:t>编程语言：为机器语言；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  <a:buFontTx/>
              <a:buBlip>
                <a:blip r:embed="rId3"/>
              </a:buBlip>
            </a:pPr>
            <a:r>
              <a:rPr lang="zh-CN" altLang="en-US" sz="2400" b="1"/>
              <a:t>输入输出：纸带或卡片。</a:t>
            </a:r>
          </a:p>
          <a:p>
            <a:pPr eaLnBrk="1" hangingPunct="1">
              <a:lnSpc>
                <a:spcPct val="90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sz="2400" b="1">
                <a:solidFill>
                  <a:srgbClr val="FF0000"/>
                </a:solidFill>
              </a:rPr>
              <a:t>计算机的工作特点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  <a:buFontTx/>
              <a:buBlip>
                <a:blip r:embed="rId3"/>
              </a:buBlip>
            </a:pPr>
            <a:r>
              <a:rPr lang="zh-CN" altLang="en-US" sz="2400" b="1"/>
              <a:t>用户独占全机：不出现资源被其他用户占用，资源利用率低；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  <a:buFontTx/>
              <a:buBlip>
                <a:blip r:embed="rId3"/>
              </a:buBlip>
            </a:pPr>
            <a:r>
              <a:rPr lang="en-US" altLang="zh-CN" sz="2400" b="1"/>
              <a:t>CPU</a:t>
            </a:r>
            <a:r>
              <a:rPr lang="zh-CN" altLang="en-US" sz="2400" b="1"/>
              <a:t>等待用户：计算前，手工装入纸带或卡片；计算完成后，手工卸取纸带或卡片；</a:t>
            </a:r>
            <a:r>
              <a:rPr lang="en-US" altLang="zh-CN" sz="2400" b="1"/>
              <a:t>CPU</a:t>
            </a:r>
            <a:r>
              <a:rPr lang="zh-CN" altLang="en-US" sz="2400" b="1"/>
              <a:t>利用率低。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xmlns="" id="{562DFBCE-BE8B-48FC-A588-277A4D32E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隶书" pitchFamily="49" charset="-122"/>
              </a:rPr>
              <a:t>第一章  绪论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xmlns="" id="{2477894A-5353-46B2-98C0-B6A1228386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2192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1.2 </a:t>
            </a:r>
            <a:r>
              <a:rPr lang="zh-CN" altLang="en-US" b="1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1.2.1 </a:t>
            </a:r>
            <a:r>
              <a:rPr lang="zh-CN" altLang="en-US" sz="2800" b="1">
                <a:solidFill>
                  <a:srgbClr val="008000"/>
                </a:solidFill>
              </a:rPr>
              <a:t>手工操作阶段 </a:t>
            </a:r>
            <a:r>
              <a:rPr lang="zh-CN" altLang="en-US" sz="2800" b="1"/>
              <a:t>（无操作系统）</a:t>
            </a:r>
          </a:p>
        </p:txBody>
      </p:sp>
      <p:sp>
        <p:nvSpPr>
          <p:cNvPr id="20484" name="Rectangle 5">
            <a:extLst>
              <a:ext uri="{FF2B5EF4-FFF2-40B4-BE49-F238E27FC236}">
                <a16:creationId xmlns:a16="http://schemas.microsoft.com/office/drawing/2014/main" xmlns="" id="{7D8EF435-5857-48E9-8802-FA75E1AE0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514600"/>
            <a:ext cx="4773613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/>
              <a:t>ENIAC</a:t>
            </a:r>
            <a:r>
              <a:rPr lang="zh-CN" altLang="en-US" sz="2400" b="1"/>
              <a:t>计算机</a:t>
            </a:r>
          </a:p>
          <a:p>
            <a:pPr eaLnBrk="1" hangingPunct="1">
              <a:buFontTx/>
              <a:buBlip>
                <a:blip r:embed="rId3"/>
              </a:buBlip>
            </a:pPr>
            <a:r>
              <a:rPr lang="zh-CN" altLang="en-US" sz="2400" b="1"/>
              <a:t>没有程序设计语言（甚至没有汇编），更谈不上操作系统，通过在一些插板上的硬连线来控制计算机的基本功能；</a:t>
            </a:r>
          </a:p>
          <a:p>
            <a:pPr eaLnBrk="1" hangingPunct="1">
              <a:buFontTx/>
              <a:buBlip>
                <a:blip r:embed="rId3"/>
              </a:buBlip>
            </a:pPr>
            <a:r>
              <a:rPr lang="zh-CN" altLang="en-US" sz="2400" b="1"/>
              <a:t>程序员提前预约一段时间，然后到机房将他的</a:t>
            </a:r>
            <a:r>
              <a:rPr lang="zh-CN" altLang="en-US" sz="2400" b="1">
                <a:solidFill>
                  <a:srgbClr val="FF0000"/>
                </a:solidFill>
              </a:rPr>
              <a:t>插件板</a:t>
            </a:r>
            <a:r>
              <a:rPr lang="zh-CN" altLang="en-US" sz="2400" b="1"/>
              <a:t>插到计算机里，期盼着在接下来的时间中，几万个真空管不会烧断，从而可以计算自己的题目。</a:t>
            </a:r>
          </a:p>
        </p:txBody>
      </p:sp>
      <p:pic>
        <p:nvPicPr>
          <p:cNvPr id="20485" name="Picture 6" descr="1946_eniac">
            <a:extLst>
              <a:ext uri="{FF2B5EF4-FFF2-40B4-BE49-F238E27FC236}">
                <a16:creationId xmlns:a16="http://schemas.microsoft.com/office/drawing/2014/main" xmlns="" id="{78539765-FC9B-49A8-96E9-41B8297B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3"/>
          <a:stretch>
            <a:fillRect/>
          </a:stretch>
        </p:blipFill>
        <p:spPr bwMode="auto">
          <a:xfrm>
            <a:off x="5343525" y="2814638"/>
            <a:ext cx="3417888" cy="349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882" name="Rectangle 2">
            <a:extLst>
              <a:ext uri="{FF2B5EF4-FFF2-40B4-BE49-F238E27FC236}">
                <a16:creationId xmlns:a16="http://schemas.microsoft.com/office/drawing/2014/main" xmlns="" id="{26153F2D-7073-4704-A8B5-C315871C14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隶书" pitchFamily="49" charset="-122"/>
              </a:rPr>
              <a:t>第一章  绪论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xmlns="" id="{CB961755-C762-46CF-A080-99B3F3048E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2192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1.2 </a:t>
            </a:r>
            <a:r>
              <a:rPr lang="zh-CN" altLang="en-US" b="1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1.2.1 </a:t>
            </a:r>
            <a:r>
              <a:rPr lang="zh-CN" altLang="en-US" sz="2800" b="1">
                <a:solidFill>
                  <a:srgbClr val="008000"/>
                </a:solidFill>
              </a:rPr>
              <a:t>手工操作阶段 </a:t>
            </a:r>
            <a:r>
              <a:rPr lang="zh-CN" altLang="en-US" sz="2800" b="1"/>
              <a:t>（无操作系统）</a:t>
            </a:r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xmlns="" id="{A3558F30-B8C2-4BE0-8591-D746EAC96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514600"/>
            <a:ext cx="4773613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/>
              <a:t>ENIAC</a:t>
            </a:r>
            <a:r>
              <a:rPr lang="zh-CN" altLang="en-US" sz="2400" b="1"/>
              <a:t>计算机</a:t>
            </a:r>
          </a:p>
          <a:p>
            <a:pPr eaLnBrk="1" hangingPunct="1">
              <a:buFontTx/>
              <a:buBlip>
                <a:blip r:embed="rId3"/>
              </a:buBlip>
            </a:pPr>
            <a:r>
              <a:rPr lang="zh-CN" altLang="en-US" sz="2400" b="1"/>
              <a:t>没有程序设计语言（甚至没有汇编），更谈不上操作系统，通过在一些插板上的硬连线来控制计算机的基本功能；</a:t>
            </a:r>
          </a:p>
          <a:p>
            <a:pPr eaLnBrk="1" hangingPunct="1">
              <a:buFontTx/>
              <a:buBlip>
                <a:blip r:embed="rId3"/>
              </a:buBlip>
            </a:pPr>
            <a:r>
              <a:rPr lang="zh-CN" altLang="en-US" sz="2400" b="1"/>
              <a:t>程序员提前预约一段时间，然后到机房将他的</a:t>
            </a:r>
            <a:r>
              <a:rPr lang="zh-CN" altLang="en-US" sz="2400" b="1">
                <a:solidFill>
                  <a:srgbClr val="FF0000"/>
                </a:solidFill>
              </a:rPr>
              <a:t>插件板</a:t>
            </a:r>
            <a:r>
              <a:rPr lang="zh-CN" altLang="en-US" sz="2400" b="1"/>
              <a:t>插到计算机里，期盼着在接下来的时间中，几万个真空管不会烧断，从而可以计算自己的题目。</a:t>
            </a:r>
          </a:p>
        </p:txBody>
      </p:sp>
      <p:pic>
        <p:nvPicPr>
          <p:cNvPr id="22533" name="Picture 6">
            <a:extLst>
              <a:ext uri="{FF2B5EF4-FFF2-40B4-BE49-F238E27FC236}">
                <a16:creationId xmlns:a16="http://schemas.microsoft.com/office/drawing/2014/main" xmlns="" id="{1AEC0C38-6719-4BE0-88E4-141C7AFF7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2997200"/>
            <a:ext cx="3584575" cy="316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xmlns="" id="{8A34A2E7-46CA-4082-988E-85AA3205C2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xmlns="" id="{607A5EAB-B500-495E-A1E0-3FFF2F78E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2192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1.2 </a:t>
            </a:r>
            <a:r>
              <a:rPr lang="zh-CN" altLang="en-US" b="1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1.2.1 </a:t>
            </a:r>
            <a:r>
              <a:rPr lang="zh-CN" altLang="en-US" sz="2800" b="1">
                <a:solidFill>
                  <a:srgbClr val="008000"/>
                </a:solidFill>
              </a:rPr>
              <a:t>手工操作阶段 </a:t>
            </a:r>
            <a:r>
              <a:rPr lang="zh-CN" altLang="en-US" sz="2800" b="1"/>
              <a:t>（无操作系统）</a:t>
            </a:r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xmlns="" id="{283C40C4-4EFA-4AFF-96B0-88E798AF4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438400"/>
            <a:ext cx="8001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7350" indent="-3873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b="1"/>
              <a:t>50</a:t>
            </a:r>
            <a:r>
              <a:rPr lang="zh-CN" altLang="en-US" sz="2400" b="1"/>
              <a:t>年代早期，出现了穿孔卡片。程序写在卡片上然后读入计算机，而不用插板，但计算过程则依然如旧。</a:t>
            </a:r>
          </a:p>
        </p:txBody>
      </p:sp>
      <p:pic>
        <p:nvPicPr>
          <p:cNvPr id="24581" name="Picture 6" descr="card-90col">
            <a:extLst>
              <a:ext uri="{FF2B5EF4-FFF2-40B4-BE49-F238E27FC236}">
                <a16:creationId xmlns:a16="http://schemas.microsoft.com/office/drawing/2014/main" xmlns="" id="{63CFD5BF-B64F-459E-AA3F-79FDE6401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78213"/>
            <a:ext cx="6934200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834" name="Rectangle 2">
            <a:extLst>
              <a:ext uri="{FF2B5EF4-FFF2-40B4-BE49-F238E27FC236}">
                <a16:creationId xmlns:a16="http://schemas.microsoft.com/office/drawing/2014/main" xmlns="" id="{471E425A-63B5-4615-9AB7-248819C2A64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5400">
                <a:solidFill>
                  <a:schemeClr val="accent2"/>
                </a:solidFill>
              </a:rPr>
              <a:t>第一章</a:t>
            </a:r>
          </a:p>
        </p:txBody>
      </p:sp>
      <p:sp>
        <p:nvSpPr>
          <p:cNvPr id="2040835" name="Rectangle 3">
            <a:extLst>
              <a:ext uri="{FF2B5EF4-FFF2-40B4-BE49-F238E27FC236}">
                <a16:creationId xmlns:a16="http://schemas.microsoft.com/office/drawing/2014/main" xmlns="" id="{7A17BFA7-B4A1-4AD4-9DCF-48661C8CDC1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219200" y="2133600"/>
            <a:ext cx="6781800" cy="12954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66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itchFamily="49" charset="-122"/>
              </a:rPr>
              <a:t>绪       论</a:t>
            </a:r>
          </a:p>
        </p:txBody>
      </p:sp>
      <p:grpSp>
        <p:nvGrpSpPr>
          <p:cNvPr id="6148" name="Group 4">
            <a:extLst>
              <a:ext uri="{FF2B5EF4-FFF2-40B4-BE49-F238E27FC236}">
                <a16:creationId xmlns:a16="http://schemas.microsoft.com/office/drawing/2014/main" xmlns="" id="{61348F90-28B0-4B3B-9F0B-8C47498EE3B9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4267200"/>
            <a:ext cx="4419600" cy="1524000"/>
            <a:chOff x="1584" y="1680"/>
            <a:chExt cx="2992" cy="960"/>
          </a:xfrm>
        </p:grpSpPr>
        <p:pic>
          <p:nvPicPr>
            <p:cNvPr id="6149" name="Picture 5" descr="j0197438">
              <a:extLst>
                <a:ext uri="{FF2B5EF4-FFF2-40B4-BE49-F238E27FC236}">
                  <a16:creationId xmlns:a16="http://schemas.microsoft.com/office/drawing/2014/main" xmlns="" id="{35586CE2-1275-4EFA-9011-AE04DA17A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1680"/>
              <a:ext cx="544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0" name="Picture 6" descr="j0174031">
              <a:extLst>
                <a:ext uri="{FF2B5EF4-FFF2-40B4-BE49-F238E27FC236}">
                  <a16:creationId xmlns:a16="http://schemas.microsoft.com/office/drawing/2014/main" xmlns="" id="{2F7E5866-D983-44B6-91C3-A373DCAD7E5E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1680"/>
              <a:ext cx="806" cy="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1" name="Picture 7" descr="j0174031">
              <a:extLst>
                <a:ext uri="{FF2B5EF4-FFF2-40B4-BE49-F238E27FC236}">
                  <a16:creationId xmlns:a16="http://schemas.microsoft.com/office/drawing/2014/main" xmlns="" id="{85E5B38C-90A0-4A98-90CA-A87A29344B7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1680"/>
              <a:ext cx="806" cy="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" name="Line 8">
              <a:extLst>
                <a:ext uri="{FF2B5EF4-FFF2-40B4-BE49-F238E27FC236}">
                  <a16:creationId xmlns:a16="http://schemas.microsoft.com/office/drawing/2014/main" xmlns="" id="{1B781A45-2E66-4294-8C7D-E2C2868AFC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2992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3" name="Line 9">
              <a:extLst>
                <a:ext uri="{FF2B5EF4-FFF2-40B4-BE49-F238E27FC236}">
                  <a16:creationId xmlns:a16="http://schemas.microsoft.com/office/drawing/2014/main" xmlns="" id="{47EBCD2C-7543-4CF8-9DCA-15B664BD89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448"/>
              <a:ext cx="0" cy="19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4" name="Line 10">
              <a:extLst>
                <a:ext uri="{FF2B5EF4-FFF2-40B4-BE49-F238E27FC236}">
                  <a16:creationId xmlns:a16="http://schemas.microsoft.com/office/drawing/2014/main" xmlns="" id="{4ABF583E-840F-4540-880B-7FE9156CE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448"/>
              <a:ext cx="0" cy="19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5" name="Line 11">
              <a:extLst>
                <a:ext uri="{FF2B5EF4-FFF2-40B4-BE49-F238E27FC236}">
                  <a16:creationId xmlns:a16="http://schemas.microsoft.com/office/drawing/2014/main" xmlns="" id="{23F5372F-03BE-4885-ADD1-A8105BB3A2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2448"/>
              <a:ext cx="0" cy="19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xmlns="" id="{06C4877E-89CD-4E63-AF62-0E7A3293F7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xmlns="" id="{AA032EB3-7EC2-4CD5-8038-9D5BD9A09F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2192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1.2 </a:t>
            </a:r>
            <a:r>
              <a:rPr lang="zh-CN" altLang="en-US" b="1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1.2.1 </a:t>
            </a:r>
            <a:r>
              <a:rPr lang="zh-CN" altLang="en-US" sz="2800" b="1">
                <a:solidFill>
                  <a:srgbClr val="008000"/>
                </a:solidFill>
              </a:rPr>
              <a:t>手工操作阶段 </a:t>
            </a:r>
            <a:r>
              <a:rPr lang="zh-CN" altLang="en-US" sz="2800" b="1"/>
              <a:t>（无操作系统）</a:t>
            </a:r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xmlns="" id="{62338A92-EECD-4E41-BD83-0F0014649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438400"/>
            <a:ext cx="80010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7350" indent="-3873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Blip>
                <a:blip r:embed="rId2"/>
              </a:buBlip>
            </a:pPr>
            <a:r>
              <a:rPr lang="en-US" altLang="zh-CN" sz="2400" b="1"/>
              <a:t>50</a:t>
            </a:r>
            <a:r>
              <a:rPr lang="zh-CN" altLang="en-US" sz="2400" b="1"/>
              <a:t>年代早期，出现了穿孔卡片。程序写在卡片上然后读入计算机，而不用插板，但计算过程则依然如旧。</a:t>
            </a:r>
          </a:p>
        </p:txBody>
      </p:sp>
      <p:sp>
        <p:nvSpPr>
          <p:cNvPr id="25605" name="Text Box 6">
            <a:extLst>
              <a:ext uri="{FF2B5EF4-FFF2-40B4-BE49-F238E27FC236}">
                <a16:creationId xmlns:a16="http://schemas.microsoft.com/office/drawing/2014/main" xmlns="" id="{EFC8CC0B-DDF5-498E-869D-D572BEF95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429000"/>
            <a:ext cx="7924800" cy="231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7350" indent="-3873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360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Blip>
                <a:blip r:embed="rId2"/>
              </a:buBlip>
            </a:pPr>
            <a:r>
              <a:rPr lang="zh-CN" altLang="en-US" sz="2400" b="1">
                <a:solidFill>
                  <a:srgbClr val="FF3300"/>
                </a:solidFill>
              </a:rPr>
              <a:t>问题：</a:t>
            </a:r>
          </a:p>
          <a:p>
            <a:pPr lvl="1" eaLnBrk="1" hangingPunct="1">
              <a:lnSpc>
                <a:spcPct val="110000"/>
              </a:lnSpc>
              <a:buFontTx/>
              <a:buBlip>
                <a:blip r:embed="rId3"/>
              </a:buBlip>
            </a:pPr>
            <a:r>
              <a:rPr lang="zh-CN" altLang="en-US" sz="2400" b="1"/>
              <a:t>计算机处理能力的提高与手工操作的低效率（造成浪费）；</a:t>
            </a:r>
          </a:p>
          <a:p>
            <a:pPr lvl="1" eaLnBrk="1" hangingPunct="1">
              <a:lnSpc>
                <a:spcPct val="110000"/>
              </a:lnSpc>
              <a:buFontTx/>
              <a:buBlip>
                <a:blip r:embed="rId3"/>
              </a:buBlip>
            </a:pPr>
            <a:r>
              <a:rPr lang="zh-CN" altLang="en-US" sz="2400" b="1"/>
              <a:t>用户独占全机的所有资源。</a:t>
            </a:r>
          </a:p>
          <a:p>
            <a:pPr eaLnBrk="1" hangingPunct="1">
              <a:lnSpc>
                <a:spcPct val="110000"/>
              </a:lnSpc>
              <a:buFontTx/>
              <a:buBlip>
                <a:blip r:embed="rId2"/>
              </a:buBlip>
            </a:pPr>
            <a:r>
              <a:rPr lang="zh-CN" altLang="en-US" sz="2400" b="1">
                <a:solidFill>
                  <a:srgbClr val="FF3300"/>
                </a:solidFill>
              </a:rPr>
              <a:t>解决：</a:t>
            </a:r>
            <a:r>
              <a:rPr lang="zh-CN" altLang="en-US" sz="2400" b="1"/>
              <a:t>摆脱手工操作，实现作业的自动过渡。</a:t>
            </a:r>
          </a:p>
        </p:txBody>
      </p:sp>
      <p:pic>
        <p:nvPicPr>
          <p:cNvPr id="25606" name="Picture 8" descr="new_pa3">
            <a:extLst>
              <a:ext uri="{FF2B5EF4-FFF2-40B4-BE49-F238E27FC236}">
                <a16:creationId xmlns:a16="http://schemas.microsoft.com/office/drawing/2014/main" xmlns="" id="{3178F7A5-0925-413B-84DE-99535414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181600"/>
            <a:ext cx="14478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>
            <a:extLst>
              <a:ext uri="{FF2B5EF4-FFF2-40B4-BE49-F238E27FC236}">
                <a16:creationId xmlns:a16="http://schemas.microsoft.com/office/drawing/2014/main" xmlns="" id="{B25424EE-BD9B-4059-95C5-A5539BA37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26627" name="Rectangle 1027">
            <a:extLst>
              <a:ext uri="{FF2B5EF4-FFF2-40B4-BE49-F238E27FC236}">
                <a16:creationId xmlns:a16="http://schemas.microsoft.com/office/drawing/2014/main" xmlns="" id="{1404767A-FFE0-4BA5-9D68-482C1DCBE2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2192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1.2 </a:t>
            </a:r>
            <a:r>
              <a:rPr lang="zh-CN" altLang="en-US" b="1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1.2.2 </a:t>
            </a:r>
            <a:r>
              <a:rPr lang="zh-CN" altLang="en-US" sz="2800" b="1">
                <a:solidFill>
                  <a:srgbClr val="008000"/>
                </a:solidFill>
              </a:rPr>
              <a:t>早期批处理</a:t>
            </a:r>
            <a:endParaRPr lang="zh-CN" altLang="en-US" sz="2800" b="1"/>
          </a:p>
        </p:txBody>
      </p:sp>
      <p:sp>
        <p:nvSpPr>
          <p:cNvPr id="33796" name="Rectangle 1028">
            <a:extLst>
              <a:ext uri="{FF2B5EF4-FFF2-40B4-BE49-F238E27FC236}">
                <a16:creationId xmlns:a16="http://schemas.microsoft.com/office/drawing/2014/main" xmlns="" id="{75AB97DD-6DC7-4D48-B20E-3A1544234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438400"/>
            <a:ext cx="80010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7350" indent="-3873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360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2"/>
              </a:buBlip>
            </a:pPr>
            <a:r>
              <a:rPr lang="zh-CN" altLang="en-US" sz="2400" b="1"/>
              <a:t>联机批处理：</a:t>
            </a:r>
            <a:r>
              <a:rPr lang="en-US" altLang="zh-CN" sz="2400" b="1"/>
              <a:t>I/O</a:t>
            </a:r>
            <a:r>
              <a:rPr lang="zh-CN" altLang="en-US" sz="2400" b="1"/>
              <a:t>设备与主机直接连接</a:t>
            </a:r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sz="2400" b="1"/>
              <a:t>用户将程序写在纸上（用高级语言或汇编语言）</a:t>
            </a:r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sz="2400" b="1"/>
              <a:t>将作业穿孔成卡片，再将卡片盒交给操作员</a:t>
            </a:r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sz="2400" b="1"/>
              <a:t>操作员有选择地把若干作业合成一批，通过输入设备（纸带输入机或读卡机）输入</a:t>
            </a:r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sz="2400" b="1"/>
              <a:t>监督程序读入一个作业</a:t>
            </a:r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sz="2400" b="1"/>
              <a:t>从输入设备调入，编译、连接、运行程序</a:t>
            </a:r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sz="2400" b="1"/>
              <a:t>返回</a:t>
            </a:r>
            <a:r>
              <a:rPr lang="en-US" altLang="zh-CN" sz="2400" b="1"/>
              <a:t>4</a:t>
            </a:r>
            <a:r>
              <a:rPr lang="zh-CN" altLang="en-US" sz="2400" b="1"/>
              <a:t>，再读入一个作业，直到一批作业完成</a:t>
            </a:r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sz="2400" b="1"/>
              <a:t>返回</a:t>
            </a:r>
            <a:r>
              <a:rPr lang="en-US" altLang="zh-CN" sz="2400" b="1"/>
              <a:t>3</a:t>
            </a:r>
            <a:r>
              <a:rPr lang="zh-CN" altLang="en-US" sz="2400" b="1"/>
              <a:t>，处理下一批</a:t>
            </a:r>
          </a:p>
        </p:txBody>
      </p:sp>
      <p:grpSp>
        <p:nvGrpSpPr>
          <p:cNvPr id="2" name="Group 1038">
            <a:extLst>
              <a:ext uri="{FF2B5EF4-FFF2-40B4-BE49-F238E27FC236}">
                <a16:creationId xmlns:a16="http://schemas.microsoft.com/office/drawing/2014/main" xmlns="" id="{984AA0B3-D490-4EE8-BF82-3EC800B6CD12}"/>
              </a:ext>
            </a:extLst>
          </p:cNvPr>
          <p:cNvGrpSpPr>
            <a:grpSpLocks/>
          </p:cNvGrpSpPr>
          <p:nvPr/>
        </p:nvGrpSpPr>
        <p:grpSpPr bwMode="auto">
          <a:xfrm>
            <a:off x="485775" y="5748338"/>
            <a:ext cx="762000" cy="423862"/>
            <a:chOff x="306" y="3621"/>
            <a:chExt cx="480" cy="267"/>
          </a:xfrm>
        </p:grpSpPr>
        <p:sp>
          <p:nvSpPr>
            <p:cNvPr id="26636" name="Line 1031">
              <a:extLst>
                <a:ext uri="{FF2B5EF4-FFF2-40B4-BE49-F238E27FC236}">
                  <a16:creationId xmlns:a16="http://schemas.microsoft.com/office/drawing/2014/main" xmlns="" id="{12BD0100-A92D-432B-82F7-130BA2DC2E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9" y="3621"/>
              <a:ext cx="288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7" name="Line 1034">
              <a:extLst>
                <a:ext uri="{FF2B5EF4-FFF2-40B4-BE49-F238E27FC236}">
                  <a16:creationId xmlns:a16="http://schemas.microsoft.com/office/drawing/2014/main" xmlns="" id="{749B2363-1F49-44CC-AF2B-5127FEDD56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6" y="3888"/>
              <a:ext cx="48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1037">
            <a:extLst>
              <a:ext uri="{FF2B5EF4-FFF2-40B4-BE49-F238E27FC236}">
                <a16:creationId xmlns:a16="http://schemas.microsoft.com/office/drawing/2014/main" xmlns="" id="{3C59F6C2-2CAA-42FF-8A1A-1C06C4B05000}"/>
              </a:ext>
            </a:extLst>
          </p:cNvPr>
          <p:cNvGrpSpPr>
            <a:grpSpLocks/>
          </p:cNvGrpSpPr>
          <p:nvPr/>
        </p:nvGrpSpPr>
        <p:grpSpPr bwMode="auto">
          <a:xfrm>
            <a:off x="471488" y="4038600"/>
            <a:ext cx="304800" cy="2133600"/>
            <a:chOff x="297" y="2544"/>
            <a:chExt cx="192" cy="1344"/>
          </a:xfrm>
        </p:grpSpPr>
        <p:sp>
          <p:nvSpPr>
            <p:cNvPr id="26634" name="Line 1032">
              <a:extLst>
                <a:ext uri="{FF2B5EF4-FFF2-40B4-BE49-F238E27FC236}">
                  <a16:creationId xmlns:a16="http://schemas.microsoft.com/office/drawing/2014/main" xmlns="" id="{3672B012-227B-48ED-B442-A16D5C87B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9" y="3042"/>
              <a:ext cx="0" cy="576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5" name="Line 1035">
              <a:extLst>
                <a:ext uri="{FF2B5EF4-FFF2-40B4-BE49-F238E27FC236}">
                  <a16:creationId xmlns:a16="http://schemas.microsoft.com/office/drawing/2014/main" xmlns="" id="{61E67DD5-6E96-4EBC-9427-A892901DBB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" y="2544"/>
              <a:ext cx="0" cy="1344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1039">
            <a:extLst>
              <a:ext uri="{FF2B5EF4-FFF2-40B4-BE49-F238E27FC236}">
                <a16:creationId xmlns:a16="http://schemas.microsoft.com/office/drawing/2014/main" xmlns="" id="{65F8EDBA-53AD-4AB6-8546-B411C12FA539}"/>
              </a:ext>
            </a:extLst>
          </p:cNvPr>
          <p:cNvGrpSpPr>
            <a:grpSpLocks/>
          </p:cNvGrpSpPr>
          <p:nvPr/>
        </p:nvGrpSpPr>
        <p:grpSpPr bwMode="auto">
          <a:xfrm>
            <a:off x="471488" y="4038600"/>
            <a:ext cx="762000" cy="790575"/>
            <a:chOff x="297" y="2544"/>
            <a:chExt cx="480" cy="498"/>
          </a:xfrm>
        </p:grpSpPr>
        <p:sp>
          <p:nvSpPr>
            <p:cNvPr id="26632" name="Line 1033">
              <a:extLst>
                <a:ext uri="{FF2B5EF4-FFF2-40B4-BE49-F238E27FC236}">
                  <a16:creationId xmlns:a16="http://schemas.microsoft.com/office/drawing/2014/main" xmlns="" id="{B0A24EF1-7D19-426B-A7A6-E80B029412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" y="3042"/>
              <a:ext cx="288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3" name="Line 1036">
              <a:extLst>
                <a:ext uri="{FF2B5EF4-FFF2-40B4-BE49-F238E27FC236}">
                  <a16:creationId xmlns:a16="http://schemas.microsoft.com/office/drawing/2014/main" xmlns="" id="{1C5A25B1-463A-487E-873A-8B7A0C499F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" y="2544"/>
              <a:ext cx="48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build="p" bldLvl="2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xmlns="" id="{A3826FEF-450D-4DC8-A37D-00A6EE2E55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xmlns="" id="{E50E08D7-1E65-48D4-84F0-0E33962F81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2192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1.2 </a:t>
            </a:r>
            <a:r>
              <a:rPr lang="zh-CN" altLang="en-US" b="1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1.2.2 </a:t>
            </a:r>
            <a:r>
              <a:rPr lang="zh-CN" altLang="en-US" sz="2800" b="1">
                <a:solidFill>
                  <a:srgbClr val="008000"/>
                </a:solidFill>
              </a:rPr>
              <a:t>早期批处理</a:t>
            </a:r>
            <a:endParaRPr lang="zh-CN" altLang="en-US" sz="2800" b="1"/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xmlns="" id="{16D98C6E-3572-4626-8AB2-23343F6A6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438400"/>
            <a:ext cx="8382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2575" indent="-2825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58825" indent="-282575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2"/>
              </a:buBlip>
            </a:pPr>
            <a:r>
              <a:rPr lang="zh-CN" altLang="en-US" sz="2400" b="1" dirty="0"/>
              <a:t>联机批处理</a:t>
            </a:r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sz="2400" b="1" dirty="0">
                <a:solidFill>
                  <a:srgbClr val="FF3300"/>
                </a:solidFill>
              </a:rPr>
              <a:t>优点：</a:t>
            </a:r>
            <a:r>
              <a:rPr lang="zh-CN" altLang="en-US" sz="2400" b="1" dirty="0"/>
              <a:t>解决了作业的自动转接，减少了人工操作时间</a:t>
            </a:r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sz="2400" b="1" dirty="0">
                <a:solidFill>
                  <a:srgbClr val="FF3300"/>
                </a:solidFill>
              </a:rPr>
              <a:t>问题：</a:t>
            </a:r>
            <a:r>
              <a:rPr lang="zh-CN" altLang="en-US" sz="2400" b="1" dirty="0"/>
              <a:t>作业输入和结果输出过程中，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处于等待状态</a:t>
            </a:r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sz="2400" b="1" dirty="0">
                <a:solidFill>
                  <a:srgbClr val="FF3300"/>
                </a:solidFill>
              </a:rPr>
              <a:t>解决：</a:t>
            </a:r>
            <a:r>
              <a:rPr lang="zh-CN" altLang="en-US" sz="2400" b="1" dirty="0"/>
              <a:t>增加一台不与主机直接相连而专门于</a:t>
            </a:r>
            <a:r>
              <a:rPr lang="en-US" altLang="zh-CN" sz="2400" b="1" dirty="0"/>
              <a:t>I/O</a:t>
            </a:r>
            <a:r>
              <a:rPr lang="zh-CN" altLang="en-US" sz="2400" b="1" dirty="0"/>
              <a:t>设备交换信息的卫星机（脱机批处理）</a:t>
            </a:r>
          </a:p>
        </p:txBody>
      </p:sp>
      <p:pic>
        <p:nvPicPr>
          <p:cNvPr id="27653" name="Picture 5" descr="j0163009">
            <a:extLst>
              <a:ext uri="{FF2B5EF4-FFF2-40B4-BE49-F238E27FC236}">
                <a16:creationId xmlns:a16="http://schemas.microsoft.com/office/drawing/2014/main" xmlns="" id="{7A32D50E-2F4E-4245-92D7-4C05366E80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181600"/>
            <a:ext cx="2667000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xmlns="" id="{D2693B0A-2088-40FE-B29A-F6C91C5E92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xmlns="" id="{05C33D5E-BC2B-4B7C-808C-3FF430F2D5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2192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1.2 </a:t>
            </a:r>
            <a:r>
              <a:rPr lang="zh-CN" altLang="en-US" b="1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1.2.2 </a:t>
            </a:r>
            <a:r>
              <a:rPr lang="zh-CN" altLang="en-US" sz="2800" b="1">
                <a:solidFill>
                  <a:srgbClr val="008000"/>
                </a:solidFill>
              </a:rPr>
              <a:t>早期批处理</a:t>
            </a:r>
            <a:endParaRPr lang="zh-CN" altLang="en-US" sz="2800" b="1"/>
          </a:p>
        </p:txBody>
      </p:sp>
      <p:sp>
        <p:nvSpPr>
          <p:cNvPr id="28676" name="Rectangle 4">
            <a:extLst>
              <a:ext uri="{FF2B5EF4-FFF2-40B4-BE49-F238E27FC236}">
                <a16:creationId xmlns:a16="http://schemas.microsoft.com/office/drawing/2014/main" xmlns="" id="{95EF88BE-8D94-40CC-8BB6-1D58C0941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438400"/>
            <a:ext cx="83820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2575" indent="-2825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2"/>
              </a:buBlip>
            </a:pPr>
            <a:r>
              <a:rPr lang="zh-CN" altLang="en-US" sz="2400" b="1"/>
              <a:t>脱机批处理：增加一台不与主机直接相连而专门于</a:t>
            </a:r>
            <a:r>
              <a:rPr lang="en-US" altLang="zh-CN" sz="2400" b="1"/>
              <a:t>I/O</a:t>
            </a:r>
            <a:r>
              <a:rPr lang="zh-CN" altLang="en-US" sz="2400" b="1"/>
              <a:t>设备交换信息的卫星机</a:t>
            </a:r>
          </a:p>
        </p:txBody>
      </p:sp>
      <p:grpSp>
        <p:nvGrpSpPr>
          <p:cNvPr id="2" name="Group 101">
            <a:extLst>
              <a:ext uri="{FF2B5EF4-FFF2-40B4-BE49-F238E27FC236}">
                <a16:creationId xmlns:a16="http://schemas.microsoft.com/office/drawing/2014/main" xmlns="" id="{1521F87A-B143-4D8E-90BA-3E60CCBB9B40}"/>
              </a:ext>
            </a:extLst>
          </p:cNvPr>
          <p:cNvGrpSpPr>
            <a:grpSpLocks/>
          </p:cNvGrpSpPr>
          <p:nvPr/>
        </p:nvGrpSpPr>
        <p:grpSpPr bwMode="auto">
          <a:xfrm>
            <a:off x="676275" y="3300413"/>
            <a:ext cx="7858125" cy="2386012"/>
            <a:chOff x="216" y="2043"/>
            <a:chExt cx="4950" cy="1503"/>
          </a:xfrm>
        </p:grpSpPr>
        <p:grpSp>
          <p:nvGrpSpPr>
            <p:cNvPr id="28679" name="Group 64">
              <a:extLst>
                <a:ext uri="{FF2B5EF4-FFF2-40B4-BE49-F238E27FC236}">
                  <a16:creationId xmlns:a16="http://schemas.microsoft.com/office/drawing/2014/main" xmlns="" id="{E21F2CBF-75DA-4373-B4AF-7CC0EE4214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7" y="2664"/>
              <a:ext cx="459" cy="384"/>
              <a:chOff x="501" y="2208"/>
              <a:chExt cx="459" cy="423"/>
            </a:xfrm>
          </p:grpSpPr>
          <p:pic>
            <p:nvPicPr>
              <p:cNvPr id="28715" name="Picture 59">
                <a:extLst>
                  <a:ext uri="{FF2B5EF4-FFF2-40B4-BE49-F238E27FC236}">
                    <a16:creationId xmlns:a16="http://schemas.microsoft.com/office/drawing/2014/main" xmlns="" id="{EDAADDEF-20B6-455A-8980-9756B2E22D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lum contrast="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6" t="2036" r="5556" b="6784"/>
              <a:stretch>
                <a:fillRect/>
              </a:stretch>
            </p:blipFill>
            <p:spPr bwMode="auto">
              <a:xfrm>
                <a:off x="672" y="2208"/>
                <a:ext cx="288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716" name="Picture 62">
                <a:extLst>
                  <a:ext uri="{FF2B5EF4-FFF2-40B4-BE49-F238E27FC236}">
                    <a16:creationId xmlns:a16="http://schemas.microsoft.com/office/drawing/2014/main" xmlns="" id="{1767BDDD-6964-400C-95AE-5EA6C4B5CA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lum contrast="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6" t="2036" r="5556" b="6784"/>
              <a:stretch>
                <a:fillRect/>
              </a:stretch>
            </p:blipFill>
            <p:spPr bwMode="auto">
              <a:xfrm>
                <a:off x="597" y="2295"/>
                <a:ext cx="288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717" name="Picture 63">
                <a:extLst>
                  <a:ext uri="{FF2B5EF4-FFF2-40B4-BE49-F238E27FC236}">
                    <a16:creationId xmlns:a16="http://schemas.microsoft.com/office/drawing/2014/main" xmlns="" id="{DBBD5F8F-1A7B-4FBE-9619-0E701E4002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lum contrast="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6" t="2036" r="5556" b="6784"/>
              <a:stretch>
                <a:fillRect/>
              </a:stretch>
            </p:blipFill>
            <p:spPr bwMode="auto">
              <a:xfrm>
                <a:off x="501" y="2379"/>
                <a:ext cx="288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8680" name="Picture 65">
              <a:extLst>
                <a:ext uri="{FF2B5EF4-FFF2-40B4-BE49-F238E27FC236}">
                  <a16:creationId xmlns:a16="http://schemas.microsoft.com/office/drawing/2014/main" xmlns="" id="{3CA0A3D7-DFEB-47EE-B92B-30D21B65C0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2" t="13637" r="27272" b="18182"/>
            <a:stretch>
              <a:fillRect/>
            </a:stretch>
          </p:blipFill>
          <p:spPr bwMode="auto">
            <a:xfrm>
              <a:off x="765" y="2175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1" name="Text Box 66">
              <a:extLst>
                <a:ext uri="{FF2B5EF4-FFF2-40B4-BE49-F238E27FC236}">
                  <a16:creationId xmlns:a16="http://schemas.microsoft.com/office/drawing/2014/main" xmlns="" id="{F224B035-F0FD-4554-BE76-47411C27B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" y="2733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纸带机</a:t>
              </a:r>
            </a:p>
          </p:txBody>
        </p:sp>
        <p:sp>
          <p:nvSpPr>
            <p:cNvPr id="28682" name="Text Box 67">
              <a:extLst>
                <a:ext uri="{FF2B5EF4-FFF2-40B4-BE49-F238E27FC236}">
                  <a16:creationId xmlns:a16="http://schemas.microsoft.com/office/drawing/2014/main" xmlns="" id="{62B3EC37-9364-42D2-9D41-8C85343944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" y="2199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卡片机</a:t>
              </a:r>
            </a:p>
          </p:txBody>
        </p:sp>
        <p:pic>
          <p:nvPicPr>
            <p:cNvPr id="28683" name="Picture 68" descr="PRINTER1">
              <a:extLst>
                <a:ext uri="{FF2B5EF4-FFF2-40B4-BE49-F238E27FC236}">
                  <a16:creationId xmlns:a16="http://schemas.microsoft.com/office/drawing/2014/main" xmlns="" id="{48E456FD-2543-4681-9D21-5DD523508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" y="3216"/>
              <a:ext cx="576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4" name="Text Box 69">
              <a:extLst>
                <a:ext uri="{FF2B5EF4-FFF2-40B4-BE49-F238E27FC236}">
                  <a16:creationId xmlns:a16="http://schemas.microsoft.com/office/drawing/2014/main" xmlns="" id="{AB3109E8-8CD4-4538-8F64-C80360820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" y="3222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打印机</a:t>
              </a:r>
            </a:p>
          </p:txBody>
        </p:sp>
        <p:sp>
          <p:nvSpPr>
            <p:cNvPr id="28685" name="Line 70">
              <a:extLst>
                <a:ext uri="{FF2B5EF4-FFF2-40B4-BE49-F238E27FC236}">
                  <a16:creationId xmlns:a16="http://schemas.microsoft.com/office/drawing/2014/main" xmlns="" id="{B911583C-E7CB-4F13-B492-3CD8622FBD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54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6" name="Line 71">
              <a:extLst>
                <a:ext uri="{FF2B5EF4-FFF2-40B4-BE49-F238E27FC236}">
                  <a16:creationId xmlns:a16="http://schemas.microsoft.com/office/drawing/2014/main" xmlns="" id="{1EDD84D2-1AC7-4EFB-AD34-9C0003113F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6" y="307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7" name="Text Box 73">
              <a:extLst>
                <a:ext uri="{FF2B5EF4-FFF2-40B4-BE49-F238E27FC236}">
                  <a16:creationId xmlns:a16="http://schemas.microsoft.com/office/drawing/2014/main" xmlns="" id="{7A2E07F0-B268-490E-9E5A-239A9824E5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0" y="2949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卫星机</a:t>
              </a:r>
            </a:p>
          </p:txBody>
        </p:sp>
        <p:sp>
          <p:nvSpPr>
            <p:cNvPr id="28688" name="Line 74">
              <a:extLst>
                <a:ext uri="{FF2B5EF4-FFF2-40B4-BE49-F238E27FC236}">
                  <a16:creationId xmlns:a16="http://schemas.microsoft.com/office/drawing/2014/main" xmlns="" id="{3C72B7B6-C148-4014-B4CF-747CA25A1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256"/>
              <a:ext cx="672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9" name="Line 75">
              <a:extLst>
                <a:ext uri="{FF2B5EF4-FFF2-40B4-BE49-F238E27FC236}">
                  <a16:creationId xmlns:a16="http://schemas.microsoft.com/office/drawing/2014/main" xmlns="" id="{DFC48261-CCF8-443D-BDA9-042ED4C303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832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0" name="Line 76">
              <a:extLst>
                <a:ext uri="{FF2B5EF4-FFF2-40B4-BE49-F238E27FC236}">
                  <a16:creationId xmlns:a16="http://schemas.microsoft.com/office/drawing/2014/main" xmlns="" id="{5AE81E0B-B91E-4EE4-993C-302C6D61D5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6" y="2928"/>
              <a:ext cx="52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1" name="Oval 77" descr="之字形">
              <a:extLst>
                <a:ext uri="{FF2B5EF4-FFF2-40B4-BE49-F238E27FC236}">
                  <a16:creationId xmlns:a16="http://schemas.microsoft.com/office/drawing/2014/main" xmlns="" id="{964F5E52-5BA9-4369-85FA-9EA38890C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" y="2454"/>
              <a:ext cx="240" cy="240"/>
            </a:xfrm>
            <a:prstGeom prst="ellipse">
              <a:avLst/>
            </a:prstGeom>
            <a:pattFill prst="zigZ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28692" name="Oval 78" descr="之字形">
              <a:extLst>
                <a:ext uri="{FF2B5EF4-FFF2-40B4-BE49-F238E27FC236}">
                  <a16:creationId xmlns:a16="http://schemas.microsoft.com/office/drawing/2014/main" xmlns="" id="{CA5E58CD-064B-4BA5-A72C-ADFF8911F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" y="2454"/>
              <a:ext cx="240" cy="240"/>
            </a:xfrm>
            <a:prstGeom prst="ellipse">
              <a:avLst/>
            </a:prstGeom>
            <a:pattFill prst="zigZ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28693" name="Oval 79" descr="波浪线">
              <a:extLst>
                <a:ext uri="{FF2B5EF4-FFF2-40B4-BE49-F238E27FC236}">
                  <a16:creationId xmlns:a16="http://schemas.microsoft.com/office/drawing/2014/main" xmlns="" id="{36DE120F-ADD1-4245-981F-F3E2EC13D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2" y="2943"/>
              <a:ext cx="240" cy="240"/>
            </a:xfrm>
            <a:prstGeom prst="ellipse">
              <a:avLst/>
            </a:prstGeom>
            <a:pattFill prst="wave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28694" name="Oval 80" descr="波浪线">
              <a:extLst>
                <a:ext uri="{FF2B5EF4-FFF2-40B4-BE49-F238E27FC236}">
                  <a16:creationId xmlns:a16="http://schemas.microsoft.com/office/drawing/2014/main" xmlns="" id="{82711FDC-C05B-4E83-8DD8-44E7FB468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4" y="2943"/>
              <a:ext cx="240" cy="240"/>
            </a:xfrm>
            <a:prstGeom prst="ellipse">
              <a:avLst/>
            </a:prstGeom>
            <a:pattFill prst="wave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28695" name="Oval 81" descr="草皮">
              <a:extLst>
                <a:ext uri="{FF2B5EF4-FFF2-40B4-BE49-F238E27FC236}">
                  <a16:creationId xmlns:a16="http://schemas.microsoft.com/office/drawing/2014/main" xmlns="" id="{3DAFD561-DA9A-4095-8F52-69CE04D9D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" y="2244"/>
              <a:ext cx="240" cy="240"/>
            </a:xfrm>
            <a:prstGeom prst="ellipse">
              <a:avLst/>
            </a:prstGeom>
            <a:pattFill prst="divot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28696" name="Oval 82" descr="大纸屑">
              <a:extLst>
                <a:ext uri="{FF2B5EF4-FFF2-40B4-BE49-F238E27FC236}">
                  <a16:creationId xmlns:a16="http://schemas.microsoft.com/office/drawing/2014/main" xmlns="" id="{EFAF5555-EEAE-42AB-9DDF-62276FF7B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9" y="2244"/>
              <a:ext cx="240" cy="240"/>
            </a:xfrm>
            <a:prstGeom prst="ellipse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pic>
          <p:nvPicPr>
            <p:cNvPr id="28697" name="Picture 83" descr="COMP1">
              <a:extLst>
                <a:ext uri="{FF2B5EF4-FFF2-40B4-BE49-F238E27FC236}">
                  <a16:creationId xmlns:a16="http://schemas.microsoft.com/office/drawing/2014/main" xmlns="" id="{18F728D2-EEC0-4610-B8F1-E1B1BF1FB0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2592"/>
              <a:ext cx="528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8" name="Picture 84" descr="COMP9">
              <a:extLst>
                <a:ext uri="{FF2B5EF4-FFF2-40B4-BE49-F238E27FC236}">
                  <a16:creationId xmlns:a16="http://schemas.microsoft.com/office/drawing/2014/main" xmlns="" id="{397343AD-48C5-48CC-A5C9-E70DBA400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2649"/>
              <a:ext cx="484" cy="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9" name="AutoShape 85" descr="浅色横线">
              <a:extLst>
                <a:ext uri="{FF2B5EF4-FFF2-40B4-BE49-F238E27FC236}">
                  <a16:creationId xmlns:a16="http://schemas.microsoft.com/office/drawing/2014/main" xmlns="" id="{704EAA7F-201A-4C19-9A9C-34FA36418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760"/>
              <a:ext cx="288" cy="336"/>
            </a:xfrm>
            <a:prstGeom prst="foldedCorner">
              <a:avLst>
                <a:gd name="adj" fmla="val 12500"/>
              </a:avLst>
            </a:prstGeom>
            <a:pattFill prst="ltHorz">
              <a:fgClr>
                <a:srgbClr val="0033CC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28700" name="Text Box 86">
              <a:extLst>
                <a:ext uri="{FF2B5EF4-FFF2-40B4-BE49-F238E27FC236}">
                  <a16:creationId xmlns:a16="http://schemas.microsoft.com/office/drawing/2014/main" xmlns="" id="{B417F800-A0E1-43C0-8A86-71963F908B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2208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输入带</a:t>
              </a:r>
            </a:p>
          </p:txBody>
        </p:sp>
        <p:sp>
          <p:nvSpPr>
            <p:cNvPr id="28701" name="Text Box 87">
              <a:extLst>
                <a:ext uri="{FF2B5EF4-FFF2-40B4-BE49-F238E27FC236}">
                  <a16:creationId xmlns:a16="http://schemas.microsoft.com/office/drawing/2014/main" xmlns="" id="{81D63D63-2C24-4829-A9C0-885E38BA4D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1" y="3159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输出带</a:t>
              </a:r>
            </a:p>
          </p:txBody>
        </p:sp>
        <p:sp>
          <p:nvSpPr>
            <p:cNvPr id="28702" name="Text Box 88">
              <a:extLst>
                <a:ext uri="{FF2B5EF4-FFF2-40B4-BE49-F238E27FC236}">
                  <a16:creationId xmlns:a16="http://schemas.microsoft.com/office/drawing/2014/main" xmlns="" id="{DF386912-5AD0-44CB-BB66-279F1D18E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0" y="3315"/>
              <a:ext cx="4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主机</a:t>
              </a:r>
            </a:p>
          </p:txBody>
        </p:sp>
        <p:sp>
          <p:nvSpPr>
            <p:cNvPr id="28703" name="Text Box 89">
              <a:extLst>
                <a:ext uri="{FF2B5EF4-FFF2-40B4-BE49-F238E27FC236}">
                  <a16:creationId xmlns:a16="http://schemas.microsoft.com/office/drawing/2014/main" xmlns="" id="{735D4619-EAAE-42F6-8B89-57EE30135C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4" y="3060"/>
              <a:ext cx="4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日志</a:t>
              </a:r>
            </a:p>
          </p:txBody>
        </p:sp>
        <p:sp>
          <p:nvSpPr>
            <p:cNvPr id="28704" name="Text Box 90">
              <a:extLst>
                <a:ext uri="{FF2B5EF4-FFF2-40B4-BE49-F238E27FC236}">
                  <a16:creationId xmlns:a16="http://schemas.microsoft.com/office/drawing/2014/main" xmlns="" id="{9D6EA722-CE16-4269-A5F6-BE7A715648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6" y="2043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执行带</a:t>
              </a:r>
            </a:p>
          </p:txBody>
        </p:sp>
        <p:sp>
          <p:nvSpPr>
            <p:cNvPr id="28705" name="Text Box 91">
              <a:extLst>
                <a:ext uri="{FF2B5EF4-FFF2-40B4-BE49-F238E27FC236}">
                  <a16:creationId xmlns:a16="http://schemas.microsoft.com/office/drawing/2014/main" xmlns="" id="{1544E8E7-FB63-4965-894D-E62762D08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7" y="2043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系统带</a:t>
              </a:r>
            </a:p>
          </p:txBody>
        </p:sp>
        <p:sp>
          <p:nvSpPr>
            <p:cNvPr id="28706" name="Line 92">
              <a:extLst>
                <a:ext uri="{FF2B5EF4-FFF2-40B4-BE49-F238E27FC236}">
                  <a16:creationId xmlns:a16="http://schemas.microsoft.com/office/drawing/2014/main" xmlns="" id="{68B604E2-06C5-409D-86A1-65FEF89C64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2" y="2592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7" name="Line 93">
              <a:extLst>
                <a:ext uri="{FF2B5EF4-FFF2-40B4-BE49-F238E27FC236}">
                  <a16:creationId xmlns:a16="http://schemas.microsoft.com/office/drawing/2014/main" xmlns="" id="{EBB53B6A-ABC0-40E7-B597-A6AEC78319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8" y="2571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8" name="Line 94">
              <a:extLst>
                <a:ext uri="{FF2B5EF4-FFF2-40B4-BE49-F238E27FC236}">
                  <a16:creationId xmlns:a16="http://schemas.microsoft.com/office/drawing/2014/main" xmlns="" id="{6B7738DB-1EBA-4A24-ABEA-3007573F3A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2592"/>
              <a:ext cx="48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9" name="Line 95">
              <a:extLst>
                <a:ext uri="{FF2B5EF4-FFF2-40B4-BE49-F238E27FC236}">
                  <a16:creationId xmlns:a16="http://schemas.microsoft.com/office/drawing/2014/main" xmlns="" id="{05C1CF57-E0B1-4163-B657-7D469883F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56" y="2880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0" name="Line 96">
              <a:extLst>
                <a:ext uri="{FF2B5EF4-FFF2-40B4-BE49-F238E27FC236}">
                  <a16:creationId xmlns:a16="http://schemas.microsoft.com/office/drawing/2014/main" xmlns="" id="{B0B50363-B4B9-4A98-8139-1084AACEF1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24" y="307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1" name="Line 97">
              <a:extLst>
                <a:ext uri="{FF2B5EF4-FFF2-40B4-BE49-F238E27FC236}">
                  <a16:creationId xmlns:a16="http://schemas.microsoft.com/office/drawing/2014/main" xmlns="" id="{E28B09ED-14C7-46CB-8CDF-8EE651B91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52" y="2832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2" name="Line 98">
              <a:extLst>
                <a:ext uri="{FF2B5EF4-FFF2-40B4-BE49-F238E27FC236}">
                  <a16:creationId xmlns:a16="http://schemas.microsoft.com/office/drawing/2014/main" xmlns="" id="{18DE7E17-B3EC-4D9F-A8D0-C1300229D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" y="2478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3" name="Line 99">
              <a:extLst>
                <a:ext uri="{FF2B5EF4-FFF2-40B4-BE49-F238E27FC236}">
                  <a16:creationId xmlns:a16="http://schemas.microsoft.com/office/drawing/2014/main" xmlns="" id="{9D93C7C9-DF1A-44E1-A3FE-1EC1E04925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2496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4" name="Line 100">
              <a:extLst>
                <a:ext uri="{FF2B5EF4-FFF2-40B4-BE49-F238E27FC236}">
                  <a16:creationId xmlns:a16="http://schemas.microsoft.com/office/drawing/2014/main" xmlns="" id="{E61AB15E-AAF6-4F28-AEF3-3BE78A5B5A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292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966" name="AutoShape 102">
            <a:extLst>
              <a:ext uri="{FF2B5EF4-FFF2-40B4-BE49-F238E27FC236}">
                <a16:creationId xmlns:a16="http://schemas.microsoft.com/office/drawing/2014/main" xmlns="" id="{7253BB6C-3FC4-4849-838A-AF5CE8921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715000"/>
            <a:ext cx="4724400" cy="914400"/>
          </a:xfrm>
          <a:prstGeom prst="wedgeRoundRectCallout">
            <a:avLst>
              <a:gd name="adj1" fmla="val -27319"/>
              <a:gd name="adj2" fmla="val -118579"/>
              <a:gd name="adj3" fmla="val 16667"/>
            </a:avLst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2000" b="1"/>
              <a:t>输入设备通过它将作业输入到输入带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2000" b="1"/>
              <a:t>输出带通过它将结果输出到输出设备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6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66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xmlns="" id="{D2693B0A-2088-40FE-B29A-F6C91C5E92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xmlns="" id="{05C33D5E-BC2B-4B7C-808C-3FF430F2D5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2192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1.2 </a:t>
            </a:r>
            <a:r>
              <a:rPr lang="zh-CN" altLang="en-US" b="1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1.2.2 </a:t>
            </a:r>
            <a:r>
              <a:rPr lang="zh-CN" altLang="en-US" sz="2800" b="1">
                <a:solidFill>
                  <a:srgbClr val="008000"/>
                </a:solidFill>
              </a:rPr>
              <a:t>早期批处理</a:t>
            </a:r>
            <a:endParaRPr lang="zh-CN" altLang="en-US" sz="2800" b="1"/>
          </a:p>
        </p:txBody>
      </p:sp>
      <p:sp>
        <p:nvSpPr>
          <p:cNvPr id="28676" name="Rectangle 4">
            <a:extLst>
              <a:ext uri="{FF2B5EF4-FFF2-40B4-BE49-F238E27FC236}">
                <a16:creationId xmlns:a16="http://schemas.microsoft.com/office/drawing/2014/main" xmlns="" id="{95EF88BE-8D94-40CC-8BB6-1D58C0941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438400"/>
            <a:ext cx="8382000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2575" indent="-2825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2"/>
              </a:buBlip>
            </a:pPr>
            <a:r>
              <a:rPr lang="en-US" altLang="zh-CN" sz="2400" b="1" dirty="0"/>
              <a:t> GM NAA I/O</a:t>
            </a:r>
            <a:endParaRPr lang="zh-CN" altLang="en-US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51E24FF-0219-4534-9E59-126D511D0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6" y="2996952"/>
            <a:ext cx="4286012" cy="33142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B570CEA4-361B-4C55-9B41-91E60A1DF4ED}"/>
              </a:ext>
            </a:extLst>
          </p:cNvPr>
          <p:cNvSpPr txBox="1"/>
          <p:nvPr/>
        </p:nvSpPr>
        <p:spPr>
          <a:xfrm>
            <a:off x="4225280" y="3284984"/>
            <a:ext cx="4932040" cy="234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58825" lvl="1" indent="-282575" eaLnBrk="1" hangingPunct="1">
              <a:lnSpc>
                <a:spcPct val="150000"/>
              </a:lnSpc>
              <a:spcBef>
                <a:spcPct val="10000"/>
              </a:spcBef>
              <a:buBlip>
                <a:blip r:embed="rId4"/>
              </a:buBlip>
            </a:pPr>
            <a:r>
              <a:rPr lang="en-US" altLang="zh-CN" sz="2400" b="1" dirty="0"/>
              <a:t>Robert L. Patrick </a:t>
            </a:r>
            <a:r>
              <a:rPr lang="zh-CN" altLang="en-US" sz="2400" b="1" dirty="0"/>
              <a:t>和 </a:t>
            </a:r>
            <a:r>
              <a:rPr lang="en-US" altLang="zh-CN" sz="2400" b="1" dirty="0"/>
              <a:t>Owen Mock </a:t>
            </a:r>
            <a:r>
              <a:rPr lang="zh-CN" altLang="en-US" sz="2400" b="1" dirty="0"/>
              <a:t>于 </a:t>
            </a:r>
            <a:r>
              <a:rPr lang="en-US" altLang="zh-CN" sz="2400" b="1" dirty="0"/>
              <a:t>1956 </a:t>
            </a:r>
            <a:r>
              <a:rPr lang="zh-CN" altLang="en-US" sz="2400" b="1" dirty="0"/>
              <a:t>年建设</a:t>
            </a:r>
          </a:p>
          <a:p>
            <a:pPr marL="758825" lvl="1" indent="-282575" eaLnBrk="1" hangingPunct="1">
              <a:lnSpc>
                <a:spcPct val="150000"/>
              </a:lnSpc>
              <a:spcBef>
                <a:spcPct val="10000"/>
              </a:spcBef>
              <a:buBlip>
                <a:blip r:embed="rId4"/>
              </a:buBlip>
            </a:pPr>
            <a:r>
              <a:rPr lang="zh-CN" altLang="en-US" sz="2400" b="1" dirty="0"/>
              <a:t>运行在 </a:t>
            </a:r>
            <a:r>
              <a:rPr lang="en-US" altLang="zh-CN" sz="2400" b="1" dirty="0"/>
              <a:t>IBM 704 </a:t>
            </a:r>
            <a:r>
              <a:rPr lang="zh-CN" altLang="en-US" sz="2400" b="1" dirty="0"/>
              <a:t>上</a:t>
            </a:r>
          </a:p>
          <a:p>
            <a:pPr marL="758825" lvl="1" indent="-282575" eaLnBrk="1" hangingPunct="1">
              <a:lnSpc>
                <a:spcPct val="150000"/>
              </a:lnSpc>
              <a:spcBef>
                <a:spcPct val="10000"/>
              </a:spcBef>
              <a:buBlip>
                <a:blip r:embed="rId4"/>
              </a:buBlip>
            </a:pPr>
            <a:r>
              <a:rPr lang="zh-CN" altLang="en-US" sz="2400" b="1" dirty="0"/>
              <a:t>主要功能：批处理运行任务</a:t>
            </a:r>
          </a:p>
        </p:txBody>
      </p:sp>
    </p:spTree>
    <p:extLst>
      <p:ext uri="{BB962C8B-B14F-4D97-AF65-F5344CB8AC3E}">
        <p14:creationId xmlns:p14="http://schemas.microsoft.com/office/powerpoint/2010/main" val="1396829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xmlns="" id="{DBA4A713-EFD4-45AD-86D5-E25606247F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xmlns="" id="{585F96A7-BF1D-4179-8367-0C4C4AF0F5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2192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1.2 </a:t>
            </a:r>
            <a:r>
              <a:rPr lang="zh-CN" altLang="en-US" b="1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1.2.2 </a:t>
            </a:r>
            <a:r>
              <a:rPr lang="zh-CN" altLang="en-US" sz="2800" b="1">
                <a:solidFill>
                  <a:srgbClr val="008000"/>
                </a:solidFill>
              </a:rPr>
              <a:t>早期批处理</a:t>
            </a:r>
            <a:endParaRPr lang="zh-CN" altLang="en-US" sz="2800" b="1"/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xmlns="" id="{0AE59A0F-B1D0-44C9-95A0-E0D45ED8B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338388"/>
            <a:ext cx="720725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2575" indent="-2825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2"/>
              </a:buBlip>
            </a:pPr>
            <a:r>
              <a:rPr lang="zh-CN" altLang="en-US" sz="2400" b="1"/>
              <a:t>监督程序：管理作业的运行，完成作业的过渡。</a:t>
            </a:r>
          </a:p>
        </p:txBody>
      </p:sp>
      <p:sp>
        <p:nvSpPr>
          <p:cNvPr id="37980" name="Line 92">
            <a:extLst>
              <a:ext uri="{FF2B5EF4-FFF2-40B4-BE49-F238E27FC236}">
                <a16:creationId xmlns:a16="http://schemas.microsoft.com/office/drawing/2014/main" xmlns="" id="{55A7F14D-6181-4113-9DF6-0DCED3DCEB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2638" y="6391275"/>
            <a:ext cx="0" cy="3048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110">
            <a:extLst>
              <a:ext uri="{FF2B5EF4-FFF2-40B4-BE49-F238E27FC236}">
                <a16:creationId xmlns:a16="http://schemas.microsoft.com/office/drawing/2014/main" xmlns="" id="{5C733459-461D-4407-B166-2060701C5F0D}"/>
              </a:ext>
            </a:extLst>
          </p:cNvPr>
          <p:cNvGrpSpPr>
            <a:grpSpLocks/>
          </p:cNvGrpSpPr>
          <p:nvPr/>
        </p:nvGrpSpPr>
        <p:grpSpPr bwMode="auto">
          <a:xfrm>
            <a:off x="1276350" y="3648075"/>
            <a:ext cx="2119313" cy="590550"/>
            <a:chOff x="804" y="2298"/>
            <a:chExt cx="1335" cy="372"/>
          </a:xfrm>
        </p:grpSpPr>
        <p:sp>
          <p:nvSpPr>
            <p:cNvPr id="29746" name="Text Box 51">
              <a:extLst>
                <a:ext uri="{FF2B5EF4-FFF2-40B4-BE49-F238E27FC236}">
                  <a16:creationId xmlns:a16="http://schemas.microsoft.com/office/drawing/2014/main" xmlns="" id="{F31B8613-0A06-4CFF-B02B-3F4B0F44B2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" y="2439"/>
              <a:ext cx="133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输入用户作业程序</a:t>
              </a:r>
            </a:p>
          </p:txBody>
        </p:sp>
        <p:sp>
          <p:nvSpPr>
            <p:cNvPr id="29747" name="Line 86">
              <a:extLst>
                <a:ext uri="{FF2B5EF4-FFF2-40B4-BE49-F238E27FC236}">
                  <a16:creationId xmlns:a16="http://schemas.microsoft.com/office/drawing/2014/main" xmlns="" id="{C43FFAF3-EA6B-49E8-B013-EC123ED3D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5" y="2298"/>
              <a:ext cx="0" cy="19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112">
            <a:extLst>
              <a:ext uri="{FF2B5EF4-FFF2-40B4-BE49-F238E27FC236}">
                <a16:creationId xmlns:a16="http://schemas.microsoft.com/office/drawing/2014/main" xmlns="" id="{C4DD6035-9961-407B-9F7C-1C85424F527A}"/>
              </a:ext>
            </a:extLst>
          </p:cNvPr>
          <p:cNvGrpSpPr>
            <a:grpSpLocks/>
          </p:cNvGrpSpPr>
          <p:nvPr/>
        </p:nvGrpSpPr>
        <p:grpSpPr bwMode="auto">
          <a:xfrm>
            <a:off x="1276350" y="4148138"/>
            <a:ext cx="2514600" cy="566737"/>
            <a:chOff x="804" y="2613"/>
            <a:chExt cx="1584" cy="357"/>
          </a:xfrm>
        </p:grpSpPr>
        <p:sp>
          <p:nvSpPr>
            <p:cNvPr id="29744" name="Text Box 52">
              <a:extLst>
                <a:ext uri="{FF2B5EF4-FFF2-40B4-BE49-F238E27FC236}">
                  <a16:creationId xmlns:a16="http://schemas.microsoft.com/office/drawing/2014/main" xmlns="" id="{A9FAEF16-3897-4A2C-83AE-71635FDB92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" y="2739"/>
              <a:ext cx="15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编译后的用户作业程序</a:t>
              </a:r>
            </a:p>
          </p:txBody>
        </p:sp>
        <p:sp>
          <p:nvSpPr>
            <p:cNvPr id="29745" name="Line 87">
              <a:extLst>
                <a:ext uri="{FF2B5EF4-FFF2-40B4-BE49-F238E27FC236}">
                  <a16:creationId xmlns:a16="http://schemas.microsoft.com/office/drawing/2014/main" xmlns="" id="{A7EC446A-C67A-4F15-AF8B-9110CC71C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5" y="2613"/>
              <a:ext cx="0" cy="19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114">
            <a:extLst>
              <a:ext uri="{FF2B5EF4-FFF2-40B4-BE49-F238E27FC236}">
                <a16:creationId xmlns:a16="http://schemas.microsoft.com/office/drawing/2014/main" xmlns="" id="{AE85EEB8-7F9A-4A70-B8DB-6903F8EEE46C}"/>
              </a:ext>
            </a:extLst>
          </p:cNvPr>
          <p:cNvGrpSpPr>
            <a:grpSpLocks/>
          </p:cNvGrpSpPr>
          <p:nvPr/>
        </p:nvGrpSpPr>
        <p:grpSpPr bwMode="auto">
          <a:xfrm>
            <a:off x="1266825" y="4652963"/>
            <a:ext cx="2514600" cy="1457325"/>
            <a:chOff x="798" y="2931"/>
            <a:chExt cx="1584" cy="918"/>
          </a:xfrm>
        </p:grpSpPr>
        <p:sp>
          <p:nvSpPr>
            <p:cNvPr id="29738" name="Text Box 53">
              <a:extLst>
                <a:ext uri="{FF2B5EF4-FFF2-40B4-BE49-F238E27FC236}">
                  <a16:creationId xmlns:a16="http://schemas.microsoft.com/office/drawing/2014/main" xmlns="" id="{99AE3614-467F-4F26-AC74-8E3D244B88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8" y="3039"/>
              <a:ext cx="15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装配好的用户作业程序</a:t>
              </a:r>
            </a:p>
          </p:txBody>
        </p:sp>
        <p:sp>
          <p:nvSpPr>
            <p:cNvPr id="29739" name="Text Box 55">
              <a:extLst>
                <a:ext uri="{FF2B5EF4-FFF2-40B4-BE49-F238E27FC236}">
                  <a16:creationId xmlns:a16="http://schemas.microsoft.com/office/drawing/2014/main" xmlns="" id="{D8C5993E-3003-4298-89D2-C4031816A6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0" y="3336"/>
              <a:ext cx="4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执行</a:t>
              </a:r>
            </a:p>
          </p:txBody>
        </p:sp>
        <p:sp>
          <p:nvSpPr>
            <p:cNvPr id="29740" name="Text Box 56">
              <a:extLst>
                <a:ext uri="{FF2B5EF4-FFF2-40B4-BE49-F238E27FC236}">
                  <a16:creationId xmlns:a16="http://schemas.microsoft.com/office/drawing/2014/main" xmlns="" id="{E234FE2E-ECE4-4963-B8B0-3EEB7E84EE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8" y="3618"/>
              <a:ext cx="7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执行结果</a:t>
              </a:r>
            </a:p>
          </p:txBody>
        </p:sp>
        <p:sp>
          <p:nvSpPr>
            <p:cNvPr id="29741" name="Line 88">
              <a:extLst>
                <a:ext uri="{FF2B5EF4-FFF2-40B4-BE49-F238E27FC236}">
                  <a16:creationId xmlns:a16="http://schemas.microsoft.com/office/drawing/2014/main" xmlns="" id="{D46D41A2-5E3B-4E0F-9860-7320B265F1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5" y="2931"/>
              <a:ext cx="0" cy="19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2" name="Line 89">
              <a:extLst>
                <a:ext uri="{FF2B5EF4-FFF2-40B4-BE49-F238E27FC236}">
                  <a16:creationId xmlns:a16="http://schemas.microsoft.com/office/drawing/2014/main" xmlns="" id="{D93C382E-5006-4EC0-9487-38E294BD30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5" y="3219"/>
              <a:ext cx="0" cy="19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3" name="Line 90">
              <a:extLst>
                <a:ext uri="{FF2B5EF4-FFF2-40B4-BE49-F238E27FC236}">
                  <a16:creationId xmlns:a16="http://schemas.microsoft.com/office/drawing/2014/main" xmlns="" id="{05DA1A4C-6F22-47F7-930D-FC9E09983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4" y="3516"/>
              <a:ext cx="0" cy="19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116">
            <a:extLst>
              <a:ext uri="{FF2B5EF4-FFF2-40B4-BE49-F238E27FC236}">
                <a16:creationId xmlns:a16="http://schemas.microsoft.com/office/drawing/2014/main" xmlns="" id="{BBEB16BD-B451-419B-BD42-BDBC9024C4B4}"/>
              </a:ext>
            </a:extLst>
          </p:cNvPr>
          <p:cNvGrpSpPr>
            <a:grpSpLocks/>
          </p:cNvGrpSpPr>
          <p:nvPr/>
        </p:nvGrpSpPr>
        <p:grpSpPr bwMode="auto">
          <a:xfrm>
            <a:off x="1481138" y="5991225"/>
            <a:ext cx="1157287" cy="542925"/>
            <a:chOff x="933" y="3774"/>
            <a:chExt cx="729" cy="342"/>
          </a:xfrm>
        </p:grpSpPr>
        <p:sp>
          <p:nvSpPr>
            <p:cNvPr id="29736" name="Text Box 57">
              <a:extLst>
                <a:ext uri="{FF2B5EF4-FFF2-40B4-BE49-F238E27FC236}">
                  <a16:creationId xmlns:a16="http://schemas.microsoft.com/office/drawing/2014/main" xmlns="" id="{D720BF58-AF48-4EB6-AD07-D7211D3C19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" y="3885"/>
              <a:ext cx="7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输出结果</a:t>
              </a:r>
            </a:p>
          </p:txBody>
        </p:sp>
        <p:sp>
          <p:nvSpPr>
            <p:cNvPr id="29737" name="Line 91">
              <a:extLst>
                <a:ext uri="{FF2B5EF4-FFF2-40B4-BE49-F238E27FC236}">
                  <a16:creationId xmlns:a16="http://schemas.microsoft.com/office/drawing/2014/main" xmlns="" id="{2F851581-023C-4427-9670-BCE2ABD1F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4" y="3774"/>
              <a:ext cx="0" cy="19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7981" name="Line 93">
            <a:extLst>
              <a:ext uri="{FF2B5EF4-FFF2-40B4-BE49-F238E27FC236}">
                <a16:creationId xmlns:a16="http://schemas.microsoft.com/office/drawing/2014/main" xmlns="" id="{68ECE141-E919-4308-805B-728E8A403C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9638" y="6686550"/>
            <a:ext cx="11430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" name="Group 117">
            <a:extLst>
              <a:ext uri="{FF2B5EF4-FFF2-40B4-BE49-F238E27FC236}">
                <a16:creationId xmlns:a16="http://schemas.microsoft.com/office/drawing/2014/main" xmlns="" id="{7B7C8577-F7D0-42B4-BDE6-67736945B0FA}"/>
              </a:ext>
            </a:extLst>
          </p:cNvPr>
          <p:cNvGrpSpPr>
            <a:grpSpLocks/>
          </p:cNvGrpSpPr>
          <p:nvPr/>
        </p:nvGrpSpPr>
        <p:grpSpPr bwMode="auto">
          <a:xfrm>
            <a:off x="714375" y="3190875"/>
            <a:ext cx="458788" cy="3490913"/>
            <a:chOff x="450" y="2010"/>
            <a:chExt cx="289" cy="2199"/>
          </a:xfrm>
        </p:grpSpPr>
        <p:sp>
          <p:nvSpPr>
            <p:cNvPr id="29733" name="Text Box 59">
              <a:extLst>
                <a:ext uri="{FF2B5EF4-FFF2-40B4-BE49-F238E27FC236}">
                  <a16:creationId xmlns:a16="http://schemas.microsoft.com/office/drawing/2014/main" xmlns="" id="{6CCE03F2-B415-473B-9D88-2405206DEE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" y="2454"/>
              <a:ext cx="289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转到下一个作业输入</a:t>
              </a:r>
            </a:p>
          </p:txBody>
        </p:sp>
        <p:sp>
          <p:nvSpPr>
            <p:cNvPr id="29734" name="Line 94">
              <a:extLst>
                <a:ext uri="{FF2B5EF4-FFF2-40B4-BE49-F238E27FC236}">
                  <a16:creationId xmlns:a16="http://schemas.microsoft.com/office/drawing/2014/main" xmlns="" id="{3C6607AE-C6DB-4126-98C6-F0CA9F781C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3" y="3777"/>
              <a:ext cx="0" cy="43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5" name="Line 95">
              <a:extLst>
                <a:ext uri="{FF2B5EF4-FFF2-40B4-BE49-F238E27FC236}">
                  <a16:creationId xmlns:a16="http://schemas.microsoft.com/office/drawing/2014/main" xmlns="" id="{B0B7BDF2-D4AC-4A44-B5F9-A7901EB590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2" y="2010"/>
              <a:ext cx="0" cy="43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7984" name="Line 96">
            <a:extLst>
              <a:ext uri="{FF2B5EF4-FFF2-40B4-BE49-F238E27FC236}">
                <a16:creationId xmlns:a16="http://schemas.microsoft.com/office/drawing/2014/main" xmlns="" id="{F367078E-9C7C-4CA9-83E7-991BF08D05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4400" y="3195638"/>
            <a:ext cx="11430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108">
            <a:extLst>
              <a:ext uri="{FF2B5EF4-FFF2-40B4-BE49-F238E27FC236}">
                <a16:creationId xmlns:a16="http://schemas.microsoft.com/office/drawing/2014/main" xmlns="" id="{45652CB3-0E7D-4F89-9683-466BAAC0C186}"/>
              </a:ext>
            </a:extLst>
          </p:cNvPr>
          <p:cNvGrpSpPr>
            <a:grpSpLocks/>
          </p:cNvGrpSpPr>
          <p:nvPr/>
        </p:nvGrpSpPr>
        <p:grpSpPr bwMode="auto">
          <a:xfrm>
            <a:off x="1262063" y="3181350"/>
            <a:ext cx="1600200" cy="557213"/>
            <a:chOff x="795" y="2004"/>
            <a:chExt cx="1008" cy="351"/>
          </a:xfrm>
        </p:grpSpPr>
        <p:sp>
          <p:nvSpPr>
            <p:cNvPr id="29731" name="Text Box 47">
              <a:extLst>
                <a:ext uri="{FF2B5EF4-FFF2-40B4-BE49-F238E27FC236}">
                  <a16:creationId xmlns:a16="http://schemas.microsoft.com/office/drawing/2014/main" xmlns="" id="{3224A4EF-1C62-4FE7-8F69-E9C6199FC4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" y="2124"/>
              <a:ext cx="10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标准输入程序</a:t>
              </a:r>
            </a:p>
          </p:txBody>
        </p:sp>
        <p:sp>
          <p:nvSpPr>
            <p:cNvPr id="29732" name="Line 97">
              <a:extLst>
                <a:ext uri="{FF2B5EF4-FFF2-40B4-BE49-F238E27FC236}">
                  <a16:creationId xmlns:a16="http://schemas.microsoft.com/office/drawing/2014/main" xmlns="" id="{22DC168D-4FEE-4493-B63C-26194EDE83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5" y="2004"/>
              <a:ext cx="0" cy="19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109">
            <a:extLst>
              <a:ext uri="{FF2B5EF4-FFF2-40B4-BE49-F238E27FC236}">
                <a16:creationId xmlns:a16="http://schemas.microsoft.com/office/drawing/2014/main" xmlns="" id="{DAFCA984-7381-4519-B6EB-E784AEE3939E}"/>
              </a:ext>
            </a:extLst>
          </p:cNvPr>
          <p:cNvGrpSpPr>
            <a:grpSpLocks/>
          </p:cNvGrpSpPr>
          <p:nvPr/>
        </p:nvGrpSpPr>
        <p:grpSpPr bwMode="auto">
          <a:xfrm>
            <a:off x="2176463" y="2828925"/>
            <a:ext cx="2128837" cy="590550"/>
            <a:chOff x="1371" y="1782"/>
            <a:chExt cx="1341" cy="372"/>
          </a:xfrm>
        </p:grpSpPr>
        <p:sp>
          <p:nvSpPr>
            <p:cNvPr id="29729" name="Text Box 46">
              <a:extLst>
                <a:ext uri="{FF2B5EF4-FFF2-40B4-BE49-F238E27FC236}">
                  <a16:creationId xmlns:a16="http://schemas.microsoft.com/office/drawing/2014/main" xmlns="" id="{1330D91F-4136-47AD-A0D4-2A1C3E710E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4" y="1782"/>
              <a:ext cx="7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监督程序</a:t>
              </a:r>
            </a:p>
          </p:txBody>
        </p:sp>
        <p:sp>
          <p:nvSpPr>
            <p:cNvPr id="29730" name="Line 98">
              <a:extLst>
                <a:ext uri="{FF2B5EF4-FFF2-40B4-BE49-F238E27FC236}">
                  <a16:creationId xmlns:a16="http://schemas.microsoft.com/office/drawing/2014/main" xmlns="" id="{A4699156-CC75-471B-BCB3-BBC900C9A8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1" y="1962"/>
              <a:ext cx="960" cy="19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111">
            <a:extLst>
              <a:ext uri="{FF2B5EF4-FFF2-40B4-BE49-F238E27FC236}">
                <a16:creationId xmlns:a16="http://schemas.microsoft.com/office/drawing/2014/main" xmlns="" id="{CB8C9DB7-69BD-4C05-AA58-C6B15B8EF65D}"/>
              </a:ext>
            </a:extLst>
          </p:cNvPr>
          <p:cNvGrpSpPr>
            <a:grpSpLocks/>
          </p:cNvGrpSpPr>
          <p:nvPr/>
        </p:nvGrpSpPr>
        <p:grpSpPr bwMode="auto">
          <a:xfrm>
            <a:off x="2633663" y="3114675"/>
            <a:ext cx="1538287" cy="838200"/>
            <a:chOff x="1659" y="1962"/>
            <a:chExt cx="969" cy="528"/>
          </a:xfrm>
        </p:grpSpPr>
        <p:sp>
          <p:nvSpPr>
            <p:cNvPr id="29726" name="Text Box 48">
              <a:extLst>
                <a:ext uri="{FF2B5EF4-FFF2-40B4-BE49-F238E27FC236}">
                  <a16:creationId xmlns:a16="http://schemas.microsoft.com/office/drawing/2014/main" xmlns="" id="{E9A60173-A752-4E39-A3A0-3E502A91BF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124"/>
              <a:ext cx="7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编译程序</a:t>
              </a:r>
            </a:p>
          </p:txBody>
        </p:sp>
        <p:sp>
          <p:nvSpPr>
            <p:cNvPr id="29727" name="Line 85">
              <a:extLst>
                <a:ext uri="{FF2B5EF4-FFF2-40B4-BE49-F238E27FC236}">
                  <a16:creationId xmlns:a16="http://schemas.microsoft.com/office/drawing/2014/main" xmlns="" id="{FFE1B6FE-4415-49B3-927B-A31BED8D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59" y="2298"/>
              <a:ext cx="528" cy="19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8" name="Line 99">
              <a:extLst>
                <a:ext uri="{FF2B5EF4-FFF2-40B4-BE49-F238E27FC236}">
                  <a16:creationId xmlns:a16="http://schemas.microsoft.com/office/drawing/2014/main" xmlns="" id="{B297CE67-8498-4E23-932A-8FC483B8B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87" y="1962"/>
              <a:ext cx="144" cy="24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113">
            <a:extLst>
              <a:ext uri="{FF2B5EF4-FFF2-40B4-BE49-F238E27FC236}">
                <a16:creationId xmlns:a16="http://schemas.microsoft.com/office/drawing/2014/main" xmlns="" id="{CFB29A28-ACC9-44B8-BAB8-74FBCE8843CA}"/>
              </a:ext>
            </a:extLst>
          </p:cNvPr>
          <p:cNvGrpSpPr>
            <a:grpSpLocks/>
          </p:cNvGrpSpPr>
          <p:nvPr/>
        </p:nvGrpSpPr>
        <p:grpSpPr bwMode="auto">
          <a:xfrm>
            <a:off x="3700463" y="3114675"/>
            <a:ext cx="2043112" cy="1371600"/>
            <a:chOff x="2331" y="1962"/>
            <a:chExt cx="1287" cy="864"/>
          </a:xfrm>
        </p:grpSpPr>
        <p:sp>
          <p:nvSpPr>
            <p:cNvPr id="29721" name="Text Box 49">
              <a:extLst>
                <a:ext uri="{FF2B5EF4-FFF2-40B4-BE49-F238E27FC236}">
                  <a16:creationId xmlns:a16="http://schemas.microsoft.com/office/drawing/2014/main" xmlns="" id="{FB47B70C-03BB-4867-B77C-324210A636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" y="2133"/>
              <a:ext cx="7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装配程序</a:t>
              </a:r>
            </a:p>
          </p:txBody>
        </p:sp>
        <p:sp>
          <p:nvSpPr>
            <p:cNvPr id="29722" name="Text Box 58">
              <a:extLst>
                <a:ext uri="{FF2B5EF4-FFF2-40B4-BE49-F238E27FC236}">
                  <a16:creationId xmlns:a16="http://schemas.microsoft.com/office/drawing/2014/main" xmlns="" id="{897B7BD3-9EEB-4F55-B350-0532953E2B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6" y="2439"/>
              <a:ext cx="11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调用一些子程序</a:t>
              </a:r>
            </a:p>
          </p:txBody>
        </p:sp>
        <p:sp>
          <p:nvSpPr>
            <p:cNvPr id="29723" name="Line 83">
              <a:extLst>
                <a:ext uri="{FF2B5EF4-FFF2-40B4-BE49-F238E27FC236}">
                  <a16:creationId xmlns:a16="http://schemas.microsoft.com/office/drawing/2014/main" xmlns="" id="{18F5DBD7-963E-4B43-AD91-BA8B77978F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5" y="2298"/>
              <a:ext cx="0" cy="24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4" name="Line 84">
              <a:extLst>
                <a:ext uri="{FF2B5EF4-FFF2-40B4-BE49-F238E27FC236}">
                  <a16:creationId xmlns:a16="http://schemas.microsoft.com/office/drawing/2014/main" xmlns="" id="{2BD5687B-1721-49FB-89A4-AF0859E677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31" y="2586"/>
              <a:ext cx="624" cy="24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5" name="Line 100">
              <a:extLst>
                <a:ext uri="{FF2B5EF4-FFF2-40B4-BE49-F238E27FC236}">
                  <a16:creationId xmlns:a16="http://schemas.microsoft.com/office/drawing/2014/main" xmlns="" id="{C561F809-C231-4EB8-9026-9DE05B9B0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1" y="1962"/>
              <a:ext cx="576" cy="19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115">
            <a:extLst>
              <a:ext uri="{FF2B5EF4-FFF2-40B4-BE49-F238E27FC236}">
                <a16:creationId xmlns:a16="http://schemas.microsoft.com/office/drawing/2014/main" xmlns="" id="{0D823BA2-E532-4033-BF04-3E867144F9F8}"/>
              </a:ext>
            </a:extLst>
          </p:cNvPr>
          <p:cNvGrpSpPr>
            <a:grpSpLocks/>
          </p:cNvGrpSpPr>
          <p:nvPr/>
        </p:nvGrpSpPr>
        <p:grpSpPr bwMode="auto">
          <a:xfrm>
            <a:off x="2557463" y="3114675"/>
            <a:ext cx="5257800" cy="2743200"/>
            <a:chOff x="1611" y="1962"/>
            <a:chExt cx="3312" cy="1728"/>
          </a:xfrm>
        </p:grpSpPr>
        <p:sp>
          <p:nvSpPr>
            <p:cNvPr id="29718" name="Text Box 50">
              <a:extLst>
                <a:ext uri="{FF2B5EF4-FFF2-40B4-BE49-F238E27FC236}">
                  <a16:creationId xmlns:a16="http://schemas.microsoft.com/office/drawing/2014/main" xmlns="" id="{EDAAD79D-9AD0-4210-9812-5AB30915C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9" y="2136"/>
              <a:ext cx="15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标准输入和后处理程序</a:t>
              </a:r>
            </a:p>
          </p:txBody>
        </p:sp>
        <p:sp>
          <p:nvSpPr>
            <p:cNvPr id="29719" name="Line 82">
              <a:extLst>
                <a:ext uri="{FF2B5EF4-FFF2-40B4-BE49-F238E27FC236}">
                  <a16:creationId xmlns:a16="http://schemas.microsoft.com/office/drawing/2014/main" xmlns="" id="{E63B4F39-DEDA-4589-8F41-014EFF8E8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11" y="2298"/>
              <a:ext cx="2640" cy="139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0" name="Line 101">
              <a:extLst>
                <a:ext uri="{FF2B5EF4-FFF2-40B4-BE49-F238E27FC236}">
                  <a16:creationId xmlns:a16="http://schemas.microsoft.com/office/drawing/2014/main" xmlns="" id="{7E2D675F-D5C2-4093-9CBF-A02F4B9098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1" y="1962"/>
              <a:ext cx="1824" cy="19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04">
            <a:extLst>
              <a:ext uri="{FF2B5EF4-FFF2-40B4-BE49-F238E27FC236}">
                <a16:creationId xmlns:a16="http://schemas.microsoft.com/office/drawing/2014/main" xmlns="" id="{AC4A30F1-5394-4B23-8728-175B42055EE8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4191000"/>
            <a:ext cx="2895600" cy="1885950"/>
            <a:chOff x="3456" y="2796"/>
            <a:chExt cx="1824" cy="1188"/>
          </a:xfrm>
        </p:grpSpPr>
        <p:sp>
          <p:nvSpPr>
            <p:cNvPr id="29716" name="Text Box 102">
              <a:extLst>
                <a:ext uri="{FF2B5EF4-FFF2-40B4-BE49-F238E27FC236}">
                  <a16:creationId xmlns:a16="http://schemas.microsoft.com/office/drawing/2014/main" xmlns="" id="{3FD39D3A-CB47-4090-AEE8-04FB39D13F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796"/>
              <a:ext cx="1824" cy="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Blip>
                  <a:blip r:embed="rId3"/>
                </a:buBlip>
              </a:pPr>
              <a:r>
                <a:rPr lang="en-US" altLang="zh-CN" sz="2400" b="1"/>
                <a:t> </a:t>
              </a:r>
              <a:r>
                <a:rPr lang="zh-CN" altLang="en-US" sz="2400" b="1"/>
                <a:t>问题：人工拆装</a:t>
              </a:r>
            </a:p>
            <a:p>
              <a:pPr eaLnBrk="1" hangingPunct="1">
                <a:buFontTx/>
                <a:buNone/>
              </a:pPr>
              <a:r>
                <a:rPr lang="zh-CN" altLang="en-US" sz="2400" b="1"/>
                <a:t>                系统保护</a:t>
              </a:r>
            </a:p>
          </p:txBody>
        </p:sp>
        <p:sp>
          <p:nvSpPr>
            <p:cNvPr id="29717" name="Text Box 103">
              <a:extLst>
                <a:ext uri="{FF2B5EF4-FFF2-40B4-BE49-F238E27FC236}">
                  <a16:creationId xmlns:a16="http://schemas.microsoft.com/office/drawing/2014/main" xmlns="" id="{ADB7F474-3A82-4C40-9143-1EF9DEB72C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" y="3504"/>
              <a:ext cx="384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4400" b="1" i="1">
                  <a:solidFill>
                    <a:srgbClr val="FF3300"/>
                  </a:solidFill>
                </a:rPr>
                <a:t>?</a:t>
              </a:r>
            </a:p>
          </p:txBody>
        </p:sp>
      </p:grpSp>
      <p:sp>
        <p:nvSpPr>
          <p:cNvPr id="37995" name="Text Box 107">
            <a:extLst>
              <a:ext uri="{FF2B5EF4-FFF2-40B4-BE49-F238E27FC236}">
                <a16:creationId xmlns:a16="http://schemas.microsoft.com/office/drawing/2014/main" xmlns="" id="{D07F2A0A-E8B2-4C2A-94EB-90FF74E0A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096000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altLang="zh-CN" sz="2400" b="1"/>
              <a:t> </a:t>
            </a:r>
            <a:r>
              <a:rPr lang="zh-CN" altLang="en-US" sz="2400" b="1"/>
              <a:t>解决：多道程序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9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9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7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500"/>
                                        <p:tgtEl>
                                          <p:spTgt spid="37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5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xmlns="" id="{7300049F-1865-41EB-9955-9862FAE6C3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xmlns="" id="{54956440-6EA4-4D52-A018-378FE61674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2192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1.2 </a:t>
            </a:r>
            <a:r>
              <a:rPr lang="zh-CN" altLang="en-US" b="1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1.2.3 </a:t>
            </a:r>
            <a:r>
              <a:rPr lang="zh-CN" altLang="en-US" sz="2800" b="1">
                <a:solidFill>
                  <a:srgbClr val="008000"/>
                </a:solidFill>
              </a:rPr>
              <a:t>多道程序系统</a:t>
            </a:r>
            <a:endParaRPr lang="zh-CN" altLang="en-US" sz="2800" b="1"/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xmlns="" id="{DEEEDF80-8037-4CE7-9C58-EC871C063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338388"/>
            <a:ext cx="78486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2575" indent="-2825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2"/>
              </a:buBlip>
            </a:pPr>
            <a:r>
              <a:rPr lang="zh-CN" altLang="en-US" sz="2400" b="1"/>
              <a:t>单道运行：每次只调一个用户作业程序进入内存并运行</a:t>
            </a:r>
          </a:p>
        </p:txBody>
      </p:sp>
      <p:sp>
        <p:nvSpPr>
          <p:cNvPr id="38955" name="Text Box 43">
            <a:extLst>
              <a:ext uri="{FF2B5EF4-FFF2-40B4-BE49-F238E27FC236}">
                <a16:creationId xmlns:a16="http://schemas.microsoft.com/office/drawing/2014/main" xmlns="" id="{FEB7E46E-F5A7-4CCC-A097-779E8768A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3465513"/>
            <a:ext cx="1600200" cy="119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1800" b="1"/>
              <a:t>用户程序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1800" b="1"/>
              <a:t>监督程序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1800" b="1"/>
              <a:t>输入输出操作</a:t>
            </a:r>
          </a:p>
        </p:txBody>
      </p:sp>
      <p:grpSp>
        <p:nvGrpSpPr>
          <p:cNvPr id="2" name="Group 78">
            <a:extLst>
              <a:ext uri="{FF2B5EF4-FFF2-40B4-BE49-F238E27FC236}">
                <a16:creationId xmlns:a16="http://schemas.microsoft.com/office/drawing/2014/main" xmlns="" id="{F1FDF06A-D43D-4B81-8809-0B97A94ED1EB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311525"/>
            <a:ext cx="1143000" cy="366713"/>
            <a:chOff x="912" y="2427"/>
            <a:chExt cx="720" cy="231"/>
          </a:xfrm>
        </p:grpSpPr>
        <p:sp>
          <p:nvSpPr>
            <p:cNvPr id="30746" name="Text Box 54">
              <a:extLst>
                <a:ext uri="{FF2B5EF4-FFF2-40B4-BE49-F238E27FC236}">
                  <a16:creationId xmlns:a16="http://schemas.microsoft.com/office/drawing/2014/main" xmlns="" id="{DEBA5EEB-E732-4D3F-B048-5796A839A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" y="2427"/>
              <a:ext cx="4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计算</a:t>
              </a:r>
            </a:p>
          </p:txBody>
        </p:sp>
        <p:sp>
          <p:nvSpPr>
            <p:cNvPr id="30747" name="Line 67">
              <a:extLst>
                <a:ext uri="{FF2B5EF4-FFF2-40B4-BE49-F238E27FC236}">
                  <a16:creationId xmlns:a16="http://schemas.microsoft.com/office/drawing/2014/main" xmlns="" id="{B0697F05-580D-422E-BA91-291A6CDF94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2640"/>
              <a:ext cx="72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79">
            <a:extLst>
              <a:ext uri="{FF2B5EF4-FFF2-40B4-BE49-F238E27FC236}">
                <a16:creationId xmlns:a16="http://schemas.microsoft.com/office/drawing/2014/main" xmlns="" id="{5BC09620-37B0-4C17-A109-E4DFF1E03021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3124200"/>
            <a:ext cx="685800" cy="982663"/>
            <a:chOff x="1440" y="2309"/>
            <a:chExt cx="432" cy="619"/>
          </a:xfrm>
        </p:grpSpPr>
        <p:sp>
          <p:nvSpPr>
            <p:cNvPr id="30744" name="Text Box 55">
              <a:extLst>
                <a:ext uri="{FF2B5EF4-FFF2-40B4-BE49-F238E27FC236}">
                  <a16:creationId xmlns:a16="http://schemas.microsoft.com/office/drawing/2014/main" xmlns="" id="{EA982031-A834-47FB-B88F-34FEBFD822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2309"/>
              <a:ext cx="432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/>
                <a:t>请求输入</a:t>
              </a:r>
            </a:p>
          </p:txBody>
        </p:sp>
        <p:sp>
          <p:nvSpPr>
            <p:cNvPr id="30745" name="Line 68">
              <a:extLst>
                <a:ext uri="{FF2B5EF4-FFF2-40B4-BE49-F238E27FC236}">
                  <a16:creationId xmlns:a16="http://schemas.microsoft.com/office/drawing/2014/main" xmlns="" id="{027FC55A-D10D-437C-9D62-AC45ED7FE2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2640"/>
              <a:ext cx="0" cy="28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80">
            <a:extLst>
              <a:ext uri="{FF2B5EF4-FFF2-40B4-BE49-F238E27FC236}">
                <a16:creationId xmlns:a16="http://schemas.microsoft.com/office/drawing/2014/main" xmlns="" id="{6200314C-028B-487E-9233-6A5B25A94D7D}"/>
              </a:ext>
            </a:extLst>
          </p:cNvPr>
          <p:cNvGrpSpPr>
            <a:grpSpLocks/>
          </p:cNvGrpSpPr>
          <p:nvPr/>
        </p:nvGrpSpPr>
        <p:grpSpPr bwMode="auto">
          <a:xfrm>
            <a:off x="2990850" y="3605213"/>
            <a:ext cx="1676400" cy="530225"/>
            <a:chOff x="1644" y="2612"/>
            <a:chExt cx="1056" cy="334"/>
          </a:xfrm>
        </p:grpSpPr>
        <p:sp>
          <p:nvSpPr>
            <p:cNvPr id="30742" name="Text Box 56">
              <a:extLst>
                <a:ext uri="{FF2B5EF4-FFF2-40B4-BE49-F238E27FC236}">
                  <a16:creationId xmlns:a16="http://schemas.microsoft.com/office/drawing/2014/main" xmlns="" id="{E880D5AA-EC9A-44A3-8DAB-EADE7EF3A5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7" y="2612"/>
              <a:ext cx="75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/>
                <a:t>启动</a:t>
              </a:r>
            </a:p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/>
                <a:t>输入输出</a:t>
              </a:r>
            </a:p>
          </p:txBody>
        </p:sp>
        <p:sp>
          <p:nvSpPr>
            <p:cNvPr id="30743" name="Line 69">
              <a:extLst>
                <a:ext uri="{FF2B5EF4-FFF2-40B4-BE49-F238E27FC236}">
                  <a16:creationId xmlns:a16="http://schemas.microsoft.com/office/drawing/2014/main" xmlns="" id="{9EA4C883-79F9-433A-8374-38E030FAA9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4" y="2928"/>
              <a:ext cx="105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81">
            <a:extLst>
              <a:ext uri="{FF2B5EF4-FFF2-40B4-BE49-F238E27FC236}">
                <a16:creationId xmlns:a16="http://schemas.microsoft.com/office/drawing/2014/main" xmlns="" id="{C6F6AAD1-6DDF-46CA-8E2F-1505B7B6005D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4106863"/>
            <a:ext cx="1143000" cy="457200"/>
            <a:chOff x="2688" y="2928"/>
            <a:chExt cx="720" cy="288"/>
          </a:xfrm>
        </p:grpSpPr>
        <p:sp>
          <p:nvSpPr>
            <p:cNvPr id="30740" name="Line 71">
              <a:extLst>
                <a:ext uri="{FF2B5EF4-FFF2-40B4-BE49-F238E27FC236}">
                  <a16:creationId xmlns:a16="http://schemas.microsoft.com/office/drawing/2014/main" xmlns="" id="{BD390B38-6218-445F-86BD-028F03626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3" y="2928"/>
              <a:ext cx="0" cy="28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1" name="Line 72">
              <a:extLst>
                <a:ext uri="{FF2B5EF4-FFF2-40B4-BE49-F238E27FC236}">
                  <a16:creationId xmlns:a16="http://schemas.microsoft.com/office/drawing/2014/main" xmlns="" id="{8FE12B9E-2E50-4B21-8628-13317F4B7E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216"/>
              <a:ext cx="72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82">
            <a:extLst>
              <a:ext uri="{FF2B5EF4-FFF2-40B4-BE49-F238E27FC236}">
                <a16:creationId xmlns:a16="http://schemas.microsoft.com/office/drawing/2014/main" xmlns="" id="{C20EA5E0-3C59-4369-8139-57362BD939CF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4106863"/>
            <a:ext cx="1143000" cy="781050"/>
            <a:chOff x="3048" y="2928"/>
            <a:chExt cx="720" cy="492"/>
          </a:xfrm>
        </p:grpSpPr>
        <p:sp>
          <p:nvSpPr>
            <p:cNvPr id="30738" name="Text Box 58">
              <a:extLst>
                <a:ext uri="{FF2B5EF4-FFF2-40B4-BE49-F238E27FC236}">
                  <a16:creationId xmlns:a16="http://schemas.microsoft.com/office/drawing/2014/main" xmlns="" id="{6BB4ECAD-D76C-4D62-84EC-4C85D07340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" y="3189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结束中断</a:t>
              </a:r>
            </a:p>
          </p:txBody>
        </p:sp>
        <p:sp>
          <p:nvSpPr>
            <p:cNvPr id="30739" name="Line 74">
              <a:extLst>
                <a:ext uri="{FF2B5EF4-FFF2-40B4-BE49-F238E27FC236}">
                  <a16:creationId xmlns:a16="http://schemas.microsoft.com/office/drawing/2014/main" xmlns="" id="{DFC4A903-5EB6-4BD6-A7A5-293CAE357D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928"/>
              <a:ext cx="0" cy="28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83">
            <a:extLst>
              <a:ext uri="{FF2B5EF4-FFF2-40B4-BE49-F238E27FC236}">
                <a16:creationId xmlns:a16="http://schemas.microsoft.com/office/drawing/2014/main" xmlns="" id="{22B4B3D9-3048-4AAE-9631-A16AD0D45282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3525838"/>
            <a:ext cx="1600200" cy="581025"/>
            <a:chOff x="3408" y="2562"/>
            <a:chExt cx="1008" cy="366"/>
          </a:xfrm>
        </p:grpSpPr>
        <p:sp>
          <p:nvSpPr>
            <p:cNvPr id="30736" name="Text Box 57">
              <a:extLst>
                <a:ext uri="{FF2B5EF4-FFF2-40B4-BE49-F238E27FC236}">
                  <a16:creationId xmlns:a16="http://schemas.microsoft.com/office/drawing/2014/main" xmlns="" id="{EF2BBD4F-F5A6-48CC-87C6-77A3BD0FB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4" y="2562"/>
              <a:ext cx="807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/>
                <a:t>输入输出</a:t>
              </a:r>
            </a:p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/>
                <a:t>完成</a:t>
              </a:r>
            </a:p>
          </p:txBody>
        </p:sp>
        <p:sp>
          <p:nvSpPr>
            <p:cNvPr id="30737" name="Line 75">
              <a:extLst>
                <a:ext uri="{FF2B5EF4-FFF2-40B4-BE49-F238E27FC236}">
                  <a16:creationId xmlns:a16="http://schemas.microsoft.com/office/drawing/2014/main" xmlns="" id="{C539E9C9-58B1-490D-9015-A4626DBEBD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928"/>
              <a:ext cx="1008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4">
            <a:extLst>
              <a:ext uri="{FF2B5EF4-FFF2-40B4-BE49-F238E27FC236}">
                <a16:creationId xmlns:a16="http://schemas.microsoft.com/office/drawing/2014/main" xmlns="" id="{DE7CFCC3-F6E4-404C-8535-E8B6564329DE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3268663"/>
            <a:ext cx="1233488" cy="381000"/>
            <a:chOff x="4416" y="2400"/>
            <a:chExt cx="777" cy="240"/>
          </a:xfrm>
        </p:grpSpPr>
        <p:sp>
          <p:nvSpPr>
            <p:cNvPr id="30734" name="Text Box 59">
              <a:extLst>
                <a:ext uri="{FF2B5EF4-FFF2-40B4-BE49-F238E27FC236}">
                  <a16:creationId xmlns:a16="http://schemas.microsoft.com/office/drawing/2014/main" xmlns="" id="{5405CC31-D468-4605-99C7-2388CB9E20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2400"/>
              <a:ext cx="77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继续计算</a:t>
              </a:r>
            </a:p>
          </p:txBody>
        </p:sp>
        <p:sp>
          <p:nvSpPr>
            <p:cNvPr id="30735" name="Line 76">
              <a:extLst>
                <a:ext uri="{FF2B5EF4-FFF2-40B4-BE49-F238E27FC236}">
                  <a16:creationId xmlns:a16="http://schemas.microsoft.com/office/drawing/2014/main" xmlns="" id="{88E2AE2B-99FF-4B84-9997-0ED6632BBE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2640"/>
              <a:ext cx="72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989" name="Line 77">
            <a:extLst>
              <a:ext uri="{FF2B5EF4-FFF2-40B4-BE49-F238E27FC236}">
                <a16:creationId xmlns:a16="http://schemas.microsoft.com/office/drawing/2014/main" xmlns="" id="{AA4137FC-1CD5-49A8-BD15-6803EBC35B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3649663"/>
            <a:ext cx="0" cy="4572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8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55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xmlns="" id="{0A6DC37A-70BE-4D95-8178-4D3B0D1DB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xmlns="" id="{C225B996-239F-40ED-B454-ECB035116F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2192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1.2 </a:t>
            </a:r>
            <a:r>
              <a:rPr lang="zh-CN" altLang="en-US" b="1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1.2.3 </a:t>
            </a:r>
            <a:r>
              <a:rPr lang="zh-CN" altLang="en-US" sz="2800" b="1">
                <a:solidFill>
                  <a:srgbClr val="008000"/>
                </a:solidFill>
              </a:rPr>
              <a:t>多道程序系统</a:t>
            </a:r>
            <a:endParaRPr lang="zh-CN" altLang="en-US" sz="2800" b="1"/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xmlns="" id="{A0AE19E0-54F7-4129-8686-BBB110192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338388"/>
            <a:ext cx="22098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2575" indent="-2825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2"/>
              </a:buBlip>
            </a:pPr>
            <a:r>
              <a:rPr lang="zh-CN" altLang="en-US" sz="2400" b="1"/>
              <a:t>多道程序</a:t>
            </a:r>
          </a:p>
        </p:txBody>
      </p:sp>
      <p:grpSp>
        <p:nvGrpSpPr>
          <p:cNvPr id="2" name="Group 82">
            <a:extLst>
              <a:ext uri="{FF2B5EF4-FFF2-40B4-BE49-F238E27FC236}">
                <a16:creationId xmlns:a16="http://schemas.microsoft.com/office/drawing/2014/main" xmlns="" id="{613D7202-AB2F-4081-8B7A-BC6778A933AE}"/>
              </a:ext>
            </a:extLst>
          </p:cNvPr>
          <p:cNvGrpSpPr>
            <a:grpSpLocks/>
          </p:cNvGrpSpPr>
          <p:nvPr/>
        </p:nvGrpSpPr>
        <p:grpSpPr bwMode="auto">
          <a:xfrm>
            <a:off x="204788" y="2843213"/>
            <a:ext cx="5467350" cy="1725612"/>
            <a:chOff x="129" y="1791"/>
            <a:chExt cx="3444" cy="1087"/>
          </a:xfrm>
        </p:grpSpPr>
        <p:sp>
          <p:nvSpPr>
            <p:cNvPr id="31772" name="Line 28">
              <a:extLst>
                <a:ext uri="{FF2B5EF4-FFF2-40B4-BE49-F238E27FC236}">
                  <a16:creationId xmlns:a16="http://schemas.microsoft.com/office/drawing/2014/main" xmlns="" id="{6BD04CB6-1230-4C17-9F55-7D25145E20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016"/>
              <a:ext cx="57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3" name="Line 29">
              <a:extLst>
                <a:ext uri="{FF2B5EF4-FFF2-40B4-BE49-F238E27FC236}">
                  <a16:creationId xmlns:a16="http://schemas.microsoft.com/office/drawing/2014/main" xmlns="" id="{1DE1AA10-D535-41F4-9066-445B59A52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016"/>
              <a:ext cx="0" cy="3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4" name="Line 30">
              <a:extLst>
                <a:ext uri="{FF2B5EF4-FFF2-40B4-BE49-F238E27FC236}">
                  <a16:creationId xmlns:a16="http://schemas.microsoft.com/office/drawing/2014/main" xmlns="" id="{4DB27CF0-9DBB-486C-9797-85636E9F8B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352"/>
              <a:ext cx="768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5" name="Line 31">
              <a:extLst>
                <a:ext uri="{FF2B5EF4-FFF2-40B4-BE49-F238E27FC236}">
                  <a16:creationId xmlns:a16="http://schemas.microsoft.com/office/drawing/2014/main" xmlns="" id="{DDA3F057-3985-4C87-8C22-0F54EC8F36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0" y="2016"/>
              <a:ext cx="0" cy="3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6" name="Line 32">
              <a:extLst>
                <a:ext uri="{FF2B5EF4-FFF2-40B4-BE49-F238E27FC236}">
                  <a16:creationId xmlns:a16="http://schemas.microsoft.com/office/drawing/2014/main" xmlns="" id="{ACD41D57-A72B-441A-A9CF-B9F0587EC0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2016"/>
              <a:ext cx="72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7" name="Line 33">
              <a:extLst>
                <a:ext uri="{FF2B5EF4-FFF2-40B4-BE49-F238E27FC236}">
                  <a16:creationId xmlns:a16="http://schemas.microsoft.com/office/drawing/2014/main" xmlns="" id="{7C619893-9E11-4580-8DD6-4499412FFA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016"/>
              <a:ext cx="0" cy="3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8" name="Line 34">
              <a:extLst>
                <a:ext uri="{FF2B5EF4-FFF2-40B4-BE49-F238E27FC236}">
                  <a16:creationId xmlns:a16="http://schemas.microsoft.com/office/drawing/2014/main" xmlns="" id="{20DA3289-7A3C-4B68-9919-A0EAFF0FC2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352"/>
              <a:ext cx="67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9" name="Text Box 35">
              <a:extLst>
                <a:ext uri="{FF2B5EF4-FFF2-40B4-BE49-F238E27FC236}">
                  <a16:creationId xmlns:a16="http://schemas.microsoft.com/office/drawing/2014/main" xmlns="" id="{F0AF5A41-AC08-4B5B-A580-9749A0E41B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1920"/>
              <a:ext cx="4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 b="1"/>
                <a:t>CPU</a:t>
              </a:r>
            </a:p>
          </p:txBody>
        </p:sp>
        <p:sp>
          <p:nvSpPr>
            <p:cNvPr id="31780" name="Text Box 36">
              <a:extLst>
                <a:ext uri="{FF2B5EF4-FFF2-40B4-BE49-F238E27FC236}">
                  <a16:creationId xmlns:a16="http://schemas.microsoft.com/office/drawing/2014/main" xmlns="" id="{41221ED7-568D-40E9-B7EC-4E55960ABE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1797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FF3300"/>
                  </a:solidFill>
                </a:rPr>
                <a:t>程序</a:t>
              </a:r>
              <a:r>
                <a:rPr lang="en-US" altLang="zh-CN" sz="1800" b="1">
                  <a:solidFill>
                    <a:srgbClr val="FF3300"/>
                  </a:solidFill>
                </a:rPr>
                <a:t>A</a:t>
              </a:r>
            </a:p>
          </p:txBody>
        </p:sp>
        <p:sp>
          <p:nvSpPr>
            <p:cNvPr id="31781" name="Text Box 37">
              <a:extLst>
                <a:ext uri="{FF2B5EF4-FFF2-40B4-BE49-F238E27FC236}">
                  <a16:creationId xmlns:a16="http://schemas.microsoft.com/office/drawing/2014/main" xmlns="" id="{509B1AC4-FE20-4A69-8F32-70F7F467DF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" y="2208"/>
              <a:ext cx="105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输入输出设备</a:t>
              </a:r>
            </a:p>
          </p:txBody>
        </p:sp>
        <p:sp>
          <p:nvSpPr>
            <p:cNvPr id="31782" name="Text Box 38">
              <a:extLst>
                <a:ext uri="{FF2B5EF4-FFF2-40B4-BE49-F238E27FC236}">
                  <a16:creationId xmlns:a16="http://schemas.microsoft.com/office/drawing/2014/main" xmlns="" id="{3FF14627-1D70-40DA-82B2-6137B5F5F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" y="2457"/>
              <a:ext cx="105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输入输出设备</a:t>
              </a:r>
            </a:p>
          </p:txBody>
        </p:sp>
        <p:sp>
          <p:nvSpPr>
            <p:cNvPr id="31783" name="Line 39">
              <a:extLst>
                <a:ext uri="{FF2B5EF4-FFF2-40B4-BE49-F238E27FC236}">
                  <a16:creationId xmlns:a16="http://schemas.microsoft.com/office/drawing/2014/main" xmlns="" id="{2CE3DE07-5BD4-4D90-9DBB-ADB3E96D6E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016"/>
              <a:ext cx="384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4" name="Line 40">
              <a:extLst>
                <a:ext uri="{FF2B5EF4-FFF2-40B4-BE49-F238E27FC236}">
                  <a16:creationId xmlns:a16="http://schemas.microsoft.com/office/drawing/2014/main" xmlns="" id="{20BD577F-F0D8-45BB-8164-556DDD397B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016"/>
              <a:ext cx="0" cy="528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5" name="Line 41">
              <a:extLst>
                <a:ext uri="{FF2B5EF4-FFF2-40B4-BE49-F238E27FC236}">
                  <a16:creationId xmlns:a16="http://schemas.microsoft.com/office/drawing/2014/main" xmlns="" id="{35BAAE56-9C83-4BD4-A0E7-D8757C81BE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544"/>
              <a:ext cx="720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6" name="Line 42">
              <a:extLst>
                <a:ext uri="{FF2B5EF4-FFF2-40B4-BE49-F238E27FC236}">
                  <a16:creationId xmlns:a16="http://schemas.microsoft.com/office/drawing/2014/main" xmlns="" id="{45D54E66-C110-4BA8-A215-A76BD0A8A5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2544"/>
              <a:ext cx="432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7" name="Line 43">
              <a:extLst>
                <a:ext uri="{FF2B5EF4-FFF2-40B4-BE49-F238E27FC236}">
                  <a16:creationId xmlns:a16="http://schemas.microsoft.com/office/drawing/2014/main" xmlns="" id="{CB7F1064-C1A1-4EAF-895A-54BCC08F5B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2016"/>
              <a:ext cx="0" cy="528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8" name="Line 44">
              <a:extLst>
                <a:ext uri="{FF2B5EF4-FFF2-40B4-BE49-F238E27FC236}">
                  <a16:creationId xmlns:a16="http://schemas.microsoft.com/office/drawing/2014/main" xmlns="" id="{6050FAE1-C2AE-44FF-B576-CB11227FCA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2016"/>
              <a:ext cx="432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9" name="Text Box 45">
              <a:extLst>
                <a:ext uri="{FF2B5EF4-FFF2-40B4-BE49-F238E27FC236}">
                  <a16:creationId xmlns:a16="http://schemas.microsoft.com/office/drawing/2014/main" xmlns="" id="{5E5507FC-4019-4710-9BD0-AFC84321DC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8" y="1803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>
                  <a:solidFill>
                    <a:srgbClr val="0033CC"/>
                  </a:solidFill>
                </a:rPr>
                <a:t>程序</a:t>
              </a:r>
              <a:r>
                <a:rPr lang="en-US" altLang="zh-CN" sz="1800" b="1">
                  <a:solidFill>
                    <a:srgbClr val="0033CC"/>
                  </a:solidFill>
                </a:rPr>
                <a:t>B</a:t>
              </a:r>
            </a:p>
          </p:txBody>
        </p:sp>
        <p:sp>
          <p:nvSpPr>
            <p:cNvPr id="31790" name="Text Box 46">
              <a:extLst>
                <a:ext uri="{FF2B5EF4-FFF2-40B4-BE49-F238E27FC236}">
                  <a16:creationId xmlns:a16="http://schemas.microsoft.com/office/drawing/2014/main" xmlns="" id="{E2D2C937-A102-4136-B83F-A0B5A9ED14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" y="2007"/>
              <a:ext cx="7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FF3300"/>
                  </a:solidFill>
                </a:rPr>
                <a:t>请求输入</a:t>
              </a:r>
              <a:endParaRPr lang="zh-CN" altLang="en-US" sz="2400" b="1">
                <a:solidFill>
                  <a:srgbClr val="FF3300"/>
                </a:solidFill>
              </a:endParaRPr>
            </a:p>
          </p:txBody>
        </p:sp>
        <p:sp>
          <p:nvSpPr>
            <p:cNvPr id="31791" name="Text Box 47">
              <a:extLst>
                <a:ext uri="{FF2B5EF4-FFF2-40B4-BE49-F238E27FC236}">
                  <a16:creationId xmlns:a16="http://schemas.microsoft.com/office/drawing/2014/main" xmlns="" id="{00141452-02A7-404A-88CD-F57F614CE6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3" y="1791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FF3300"/>
                  </a:solidFill>
                </a:rPr>
                <a:t>程序</a:t>
              </a:r>
              <a:r>
                <a:rPr lang="en-US" altLang="zh-CN" sz="1800" b="1">
                  <a:solidFill>
                    <a:srgbClr val="FF3300"/>
                  </a:solidFill>
                </a:rPr>
                <a:t>A</a:t>
              </a:r>
            </a:p>
          </p:txBody>
        </p:sp>
        <p:sp>
          <p:nvSpPr>
            <p:cNvPr id="31792" name="Text Box 48">
              <a:extLst>
                <a:ext uri="{FF2B5EF4-FFF2-40B4-BE49-F238E27FC236}">
                  <a16:creationId xmlns:a16="http://schemas.microsoft.com/office/drawing/2014/main" xmlns="" id="{20810799-F312-4E81-8E98-52A0983AB1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1" y="1794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>
                  <a:solidFill>
                    <a:srgbClr val="0033CC"/>
                  </a:solidFill>
                </a:rPr>
                <a:t>程序</a:t>
              </a:r>
              <a:r>
                <a:rPr lang="en-US" altLang="zh-CN" sz="1800" b="1">
                  <a:solidFill>
                    <a:srgbClr val="0033CC"/>
                  </a:solidFill>
                </a:rPr>
                <a:t>B</a:t>
              </a:r>
            </a:p>
          </p:txBody>
        </p:sp>
        <p:sp>
          <p:nvSpPr>
            <p:cNvPr id="31793" name="Text Box 49">
              <a:extLst>
                <a:ext uri="{FF2B5EF4-FFF2-40B4-BE49-F238E27FC236}">
                  <a16:creationId xmlns:a16="http://schemas.microsoft.com/office/drawing/2014/main" xmlns="" id="{E43C54F7-7FBC-4F78-BEEE-952A59CD1C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7" y="2334"/>
              <a:ext cx="576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1800" b="1">
                  <a:solidFill>
                    <a:srgbClr val="0033CC"/>
                  </a:solidFill>
                </a:rPr>
                <a:t>请求打印输出</a:t>
              </a:r>
            </a:p>
          </p:txBody>
        </p:sp>
        <p:sp>
          <p:nvSpPr>
            <p:cNvPr id="31794" name="Text Box 50">
              <a:extLst>
                <a:ext uri="{FF2B5EF4-FFF2-40B4-BE49-F238E27FC236}">
                  <a16:creationId xmlns:a16="http://schemas.microsoft.com/office/drawing/2014/main" xmlns="" id="{6B2081A5-D09C-444E-B04A-BA2BF56254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5" y="2016"/>
              <a:ext cx="450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1800" b="1">
                  <a:solidFill>
                    <a:srgbClr val="FF3300"/>
                  </a:solidFill>
                </a:rPr>
                <a:t>输入结束</a:t>
              </a:r>
            </a:p>
          </p:txBody>
        </p:sp>
        <p:sp>
          <p:nvSpPr>
            <p:cNvPr id="31795" name="Text Box 51">
              <a:extLst>
                <a:ext uri="{FF2B5EF4-FFF2-40B4-BE49-F238E27FC236}">
                  <a16:creationId xmlns:a16="http://schemas.microsoft.com/office/drawing/2014/main" xmlns="" id="{25E7ADD4-22E7-46F8-B890-5D3CCD7571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5" y="2016"/>
              <a:ext cx="411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1800" b="1">
                  <a:solidFill>
                    <a:srgbClr val="FF3300"/>
                  </a:solidFill>
                </a:rPr>
                <a:t>请求其它</a:t>
              </a:r>
            </a:p>
          </p:txBody>
        </p:sp>
        <p:sp>
          <p:nvSpPr>
            <p:cNvPr id="31796" name="Text Box 52">
              <a:extLst>
                <a:ext uri="{FF2B5EF4-FFF2-40B4-BE49-F238E27FC236}">
                  <a16:creationId xmlns:a16="http://schemas.microsoft.com/office/drawing/2014/main" xmlns="" id="{9F467A45-3CA1-441A-A2D1-C4F0DBAC31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5" y="2004"/>
              <a:ext cx="768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1800" b="1">
                  <a:solidFill>
                    <a:srgbClr val="0033CC"/>
                  </a:solidFill>
                </a:rPr>
                <a:t>输入输出操作</a:t>
              </a:r>
            </a:p>
          </p:txBody>
        </p:sp>
        <p:sp>
          <p:nvSpPr>
            <p:cNvPr id="31797" name="Text Box 53">
              <a:extLst>
                <a:ext uri="{FF2B5EF4-FFF2-40B4-BE49-F238E27FC236}">
                  <a16:creationId xmlns:a16="http://schemas.microsoft.com/office/drawing/2014/main" xmlns="" id="{64202A86-71D8-4F29-9120-9214C622F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528"/>
              <a:ext cx="450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1800" b="1">
                  <a:solidFill>
                    <a:srgbClr val="0033CC"/>
                  </a:solidFill>
                </a:rPr>
                <a:t>输出结束</a:t>
              </a:r>
            </a:p>
          </p:txBody>
        </p:sp>
        <p:sp>
          <p:nvSpPr>
            <p:cNvPr id="31798" name="Text Box 54">
              <a:extLst>
                <a:ext uri="{FF2B5EF4-FFF2-40B4-BE49-F238E27FC236}">
                  <a16:creationId xmlns:a16="http://schemas.microsoft.com/office/drawing/2014/main" xmlns="" id="{BFE681CA-59A4-4A48-8E94-28604C9CF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544"/>
              <a:ext cx="450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1800" b="1">
                  <a:solidFill>
                    <a:srgbClr val="0033CC"/>
                  </a:solidFill>
                </a:rPr>
                <a:t>等待</a:t>
              </a:r>
              <a:r>
                <a:rPr lang="en-US" altLang="zh-CN" sz="1800" b="1">
                  <a:solidFill>
                    <a:srgbClr val="0033CC"/>
                  </a:solidFill>
                </a:rPr>
                <a:t>CPU</a:t>
              </a:r>
            </a:p>
          </p:txBody>
        </p:sp>
      </p:grpSp>
      <p:grpSp>
        <p:nvGrpSpPr>
          <p:cNvPr id="3" name="Group 83">
            <a:extLst>
              <a:ext uri="{FF2B5EF4-FFF2-40B4-BE49-F238E27FC236}">
                <a16:creationId xmlns:a16="http://schemas.microsoft.com/office/drawing/2014/main" xmlns="" id="{E56DA2D0-3182-4C56-9387-2AF798D5DB3B}"/>
              </a:ext>
            </a:extLst>
          </p:cNvPr>
          <p:cNvGrpSpPr>
            <a:grpSpLocks/>
          </p:cNvGrpSpPr>
          <p:nvPr/>
        </p:nvGrpSpPr>
        <p:grpSpPr bwMode="auto">
          <a:xfrm>
            <a:off x="247650" y="4656138"/>
            <a:ext cx="5653088" cy="1539875"/>
            <a:chOff x="156" y="2933"/>
            <a:chExt cx="3561" cy="970"/>
          </a:xfrm>
        </p:grpSpPr>
        <p:sp>
          <p:nvSpPr>
            <p:cNvPr id="31754" name="Text Box 56">
              <a:extLst>
                <a:ext uri="{FF2B5EF4-FFF2-40B4-BE49-F238E27FC236}">
                  <a16:creationId xmlns:a16="http://schemas.microsoft.com/office/drawing/2014/main" xmlns="" id="{EC3AACDE-9FBB-41B1-9F15-4087B52D43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" y="3123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FF3300"/>
                  </a:solidFill>
                </a:rPr>
                <a:t>程序</a:t>
              </a:r>
              <a:r>
                <a:rPr lang="en-US" altLang="zh-CN" sz="1800" b="1">
                  <a:solidFill>
                    <a:srgbClr val="FF3300"/>
                  </a:solidFill>
                </a:rPr>
                <a:t>A</a:t>
              </a:r>
            </a:p>
          </p:txBody>
        </p:sp>
        <p:sp>
          <p:nvSpPr>
            <p:cNvPr id="31755" name="Text Box 57">
              <a:extLst>
                <a:ext uri="{FF2B5EF4-FFF2-40B4-BE49-F238E27FC236}">
                  <a16:creationId xmlns:a16="http://schemas.microsoft.com/office/drawing/2014/main" xmlns="" id="{9A63D5B4-D83D-48FA-9AD3-94CD8C1A6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" y="3465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>
                  <a:solidFill>
                    <a:srgbClr val="0033CC"/>
                  </a:solidFill>
                </a:rPr>
                <a:t>程序</a:t>
              </a:r>
              <a:r>
                <a:rPr lang="en-US" altLang="zh-CN" sz="1800" b="1">
                  <a:solidFill>
                    <a:srgbClr val="0033CC"/>
                  </a:solidFill>
                </a:rPr>
                <a:t>B</a:t>
              </a:r>
            </a:p>
          </p:txBody>
        </p:sp>
        <p:sp>
          <p:nvSpPr>
            <p:cNvPr id="31756" name="Line 58">
              <a:extLst>
                <a:ext uri="{FF2B5EF4-FFF2-40B4-BE49-F238E27FC236}">
                  <a16:creationId xmlns:a16="http://schemas.microsoft.com/office/drawing/2014/main" xmlns="" id="{99D59CE8-586B-41AF-82E1-B4F1335003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3258"/>
              <a:ext cx="43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7" name="Line 59">
              <a:extLst>
                <a:ext uri="{FF2B5EF4-FFF2-40B4-BE49-F238E27FC236}">
                  <a16:creationId xmlns:a16="http://schemas.microsoft.com/office/drawing/2014/main" xmlns="" id="{0524C959-F3D1-451C-BA23-5AEA3E3554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0" y="3258"/>
              <a:ext cx="768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8" name="Line 60">
              <a:extLst>
                <a:ext uri="{FF2B5EF4-FFF2-40B4-BE49-F238E27FC236}">
                  <a16:creationId xmlns:a16="http://schemas.microsoft.com/office/drawing/2014/main" xmlns="" id="{462C9C6F-3E40-4CB5-97D7-817F0E9357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3564"/>
              <a:ext cx="672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9" name="Line 61">
              <a:extLst>
                <a:ext uri="{FF2B5EF4-FFF2-40B4-BE49-F238E27FC236}">
                  <a16:creationId xmlns:a16="http://schemas.microsoft.com/office/drawing/2014/main" xmlns="" id="{004E2D71-26D0-4FC6-B3BE-ED3BA21329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258"/>
              <a:ext cx="67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0" name="Line 62">
              <a:extLst>
                <a:ext uri="{FF2B5EF4-FFF2-40B4-BE49-F238E27FC236}">
                  <a16:creationId xmlns:a16="http://schemas.microsoft.com/office/drawing/2014/main" xmlns="" id="{B5C0F77E-90A9-442D-9EF1-FB40905850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567"/>
              <a:ext cx="768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1" name="Line 63">
              <a:extLst>
                <a:ext uri="{FF2B5EF4-FFF2-40B4-BE49-F238E27FC236}">
                  <a16:creationId xmlns:a16="http://schemas.microsoft.com/office/drawing/2014/main" xmlns="" id="{BFDB8754-D454-439B-BB19-052C458EC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258"/>
              <a:ext cx="86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2" name="Line 64">
              <a:extLst>
                <a:ext uri="{FF2B5EF4-FFF2-40B4-BE49-F238E27FC236}">
                  <a16:creationId xmlns:a16="http://schemas.microsoft.com/office/drawing/2014/main" xmlns="" id="{FD7B1BA3-9F9F-4BB4-AD2F-DB93695313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3567"/>
              <a:ext cx="432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3" name="Line 65">
              <a:extLst>
                <a:ext uri="{FF2B5EF4-FFF2-40B4-BE49-F238E27FC236}">
                  <a16:creationId xmlns:a16="http://schemas.microsoft.com/office/drawing/2014/main" xmlns="" id="{F83F2F6D-7ACF-4A95-B682-1027035788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564"/>
              <a:ext cx="576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4" name="Text Box 66">
              <a:extLst>
                <a:ext uri="{FF2B5EF4-FFF2-40B4-BE49-F238E27FC236}">
                  <a16:creationId xmlns:a16="http://schemas.microsoft.com/office/drawing/2014/main" xmlns="" id="{87683993-1F46-4956-865E-9763AC6445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" y="3021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>
                  <a:solidFill>
                    <a:srgbClr val="FF3300"/>
                  </a:solidFill>
                </a:rPr>
                <a:t>运行处理</a:t>
              </a:r>
            </a:p>
          </p:txBody>
        </p:sp>
        <p:sp>
          <p:nvSpPr>
            <p:cNvPr id="31765" name="Text Box 67">
              <a:extLst>
                <a:ext uri="{FF2B5EF4-FFF2-40B4-BE49-F238E27FC236}">
                  <a16:creationId xmlns:a16="http://schemas.microsoft.com/office/drawing/2014/main" xmlns="" id="{B1D3BCB8-CA53-494E-9869-546DEA111A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3" y="3027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>
                  <a:solidFill>
                    <a:srgbClr val="FF3300"/>
                  </a:solidFill>
                </a:rPr>
                <a:t>输入数据</a:t>
              </a:r>
            </a:p>
          </p:txBody>
        </p:sp>
        <p:sp>
          <p:nvSpPr>
            <p:cNvPr id="31766" name="Text Box 68">
              <a:extLst>
                <a:ext uri="{FF2B5EF4-FFF2-40B4-BE49-F238E27FC236}">
                  <a16:creationId xmlns:a16="http://schemas.microsoft.com/office/drawing/2014/main" xmlns="" id="{2DA8EBDC-DABD-4F60-8ADB-3D0CAE93F7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0" y="3024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>
                  <a:solidFill>
                    <a:srgbClr val="FF3300"/>
                  </a:solidFill>
                </a:rPr>
                <a:t>运行处理</a:t>
              </a:r>
            </a:p>
          </p:txBody>
        </p:sp>
        <p:sp>
          <p:nvSpPr>
            <p:cNvPr id="31767" name="Text Box 69">
              <a:extLst>
                <a:ext uri="{FF2B5EF4-FFF2-40B4-BE49-F238E27FC236}">
                  <a16:creationId xmlns:a16="http://schemas.microsoft.com/office/drawing/2014/main" xmlns="" id="{82F26D74-49D2-4CDB-A99D-F30E19BA28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7" y="2933"/>
              <a:ext cx="1008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1800" b="1">
                  <a:solidFill>
                    <a:srgbClr val="FF3300"/>
                  </a:solidFill>
                </a:rPr>
                <a:t>其它输入输出操作</a:t>
              </a:r>
            </a:p>
          </p:txBody>
        </p:sp>
        <p:sp>
          <p:nvSpPr>
            <p:cNvPr id="31768" name="Text Box 70">
              <a:extLst>
                <a:ext uri="{FF2B5EF4-FFF2-40B4-BE49-F238E27FC236}">
                  <a16:creationId xmlns:a16="http://schemas.microsoft.com/office/drawing/2014/main" xmlns="" id="{6BB7F44D-9241-47E6-80A0-09FE0C778C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8" y="3354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>
                  <a:solidFill>
                    <a:srgbClr val="0033CC"/>
                  </a:solidFill>
                </a:rPr>
                <a:t>运行处理</a:t>
              </a:r>
            </a:p>
          </p:txBody>
        </p:sp>
        <p:sp>
          <p:nvSpPr>
            <p:cNvPr id="31769" name="Text Box 71">
              <a:extLst>
                <a:ext uri="{FF2B5EF4-FFF2-40B4-BE49-F238E27FC236}">
                  <a16:creationId xmlns:a16="http://schemas.microsoft.com/office/drawing/2014/main" xmlns="" id="{E0EAAAB0-B705-4224-AFE0-F7BDCF2BC9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1" y="3354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>
                  <a:solidFill>
                    <a:srgbClr val="0033CC"/>
                  </a:solidFill>
                </a:rPr>
                <a:t>打印输出</a:t>
              </a:r>
            </a:p>
          </p:txBody>
        </p:sp>
        <p:sp>
          <p:nvSpPr>
            <p:cNvPr id="31770" name="Text Box 72">
              <a:extLst>
                <a:ext uri="{FF2B5EF4-FFF2-40B4-BE49-F238E27FC236}">
                  <a16:creationId xmlns:a16="http://schemas.microsoft.com/office/drawing/2014/main" xmlns="" id="{2FC73C2E-909B-4950-A826-FD98182EC7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5" y="3569"/>
              <a:ext cx="450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1800" b="1">
                  <a:solidFill>
                    <a:srgbClr val="0033CC"/>
                  </a:solidFill>
                </a:rPr>
                <a:t>等待</a:t>
              </a:r>
              <a:r>
                <a:rPr lang="en-US" altLang="zh-CN" sz="1800" b="1">
                  <a:solidFill>
                    <a:srgbClr val="0033CC"/>
                  </a:solidFill>
                </a:rPr>
                <a:t>CPU</a:t>
              </a:r>
            </a:p>
          </p:txBody>
        </p:sp>
        <p:sp>
          <p:nvSpPr>
            <p:cNvPr id="31771" name="Text Box 73">
              <a:extLst>
                <a:ext uri="{FF2B5EF4-FFF2-40B4-BE49-F238E27FC236}">
                  <a16:creationId xmlns:a16="http://schemas.microsoft.com/office/drawing/2014/main" xmlns="" id="{2FEB792D-86DF-4D15-8204-754F5E61E8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7" y="3345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>
                  <a:solidFill>
                    <a:srgbClr val="0033CC"/>
                  </a:solidFill>
                </a:rPr>
                <a:t>运行处理</a:t>
              </a:r>
            </a:p>
          </p:txBody>
        </p:sp>
      </p:grpSp>
      <p:sp>
        <p:nvSpPr>
          <p:cNvPr id="31751" name="Text Box 78">
            <a:extLst>
              <a:ext uri="{FF2B5EF4-FFF2-40B4-BE49-F238E27FC236}">
                <a16:creationId xmlns:a16="http://schemas.microsoft.com/office/drawing/2014/main" xmlns="" id="{96A3E25A-393C-4B54-BDBD-98A60390B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22098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zh-CN" sz="2400" b="1"/>
          </a:p>
        </p:txBody>
      </p:sp>
      <p:sp>
        <p:nvSpPr>
          <p:cNvPr id="40015" name="Text Box 79">
            <a:extLst>
              <a:ext uri="{FF2B5EF4-FFF2-40B4-BE49-F238E27FC236}">
                <a16:creationId xmlns:a16="http://schemas.microsoft.com/office/drawing/2014/main" xmlns="" id="{AB918F86-0C4E-4D87-A1C4-48262CA70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2663" y="2462213"/>
            <a:ext cx="2819400" cy="365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2575" indent="-2825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Blip>
                <a:blip r:embed="rId2"/>
              </a:buBlip>
            </a:pPr>
            <a:r>
              <a:rPr lang="zh-CN" altLang="en-US" sz="2800" b="1"/>
              <a:t>特点：</a:t>
            </a:r>
          </a:p>
          <a:p>
            <a:pPr eaLnBrk="1" hangingPunct="1">
              <a:buFontTx/>
              <a:buBlip>
                <a:blip r:embed="rId3"/>
              </a:buBlip>
            </a:pPr>
            <a:r>
              <a:rPr lang="zh-CN" altLang="en-US" sz="2400" b="1"/>
              <a:t>多道：同时存放多道相互独立的程序</a:t>
            </a:r>
          </a:p>
          <a:p>
            <a:pPr eaLnBrk="1" hangingPunct="1">
              <a:buFontTx/>
              <a:buBlip>
                <a:blip r:embed="rId3"/>
              </a:buBlip>
            </a:pPr>
            <a:r>
              <a:rPr lang="zh-CN" altLang="en-US" sz="2400" b="1"/>
              <a:t>宏观上并行：进入系统的几道程序均在运行</a:t>
            </a:r>
          </a:p>
          <a:p>
            <a:pPr eaLnBrk="1" hangingPunct="1">
              <a:buFontTx/>
              <a:buBlip>
                <a:blip r:embed="rId3"/>
              </a:buBlip>
            </a:pPr>
            <a:r>
              <a:rPr lang="zh-CN" altLang="en-US" sz="2400" b="1"/>
              <a:t>微观上串行：轮流使用</a:t>
            </a:r>
            <a:r>
              <a:rPr lang="en-US" altLang="zh-CN" sz="2400" b="1"/>
              <a:t>CPU</a:t>
            </a:r>
          </a:p>
        </p:txBody>
      </p:sp>
      <p:sp>
        <p:nvSpPr>
          <p:cNvPr id="40017" name="Text Box 81">
            <a:extLst>
              <a:ext uri="{FF2B5EF4-FFF2-40B4-BE49-F238E27FC236}">
                <a16:creationId xmlns:a16="http://schemas.microsoft.com/office/drawing/2014/main" xmlns="" id="{0DA76AD0-9C20-4A62-9A10-DADDD7D52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210300"/>
            <a:ext cx="8785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8000"/>
                </a:solidFill>
              </a:rPr>
              <a:t>在当前运行的作业需作</a:t>
            </a:r>
            <a:r>
              <a:rPr lang="en-US" altLang="zh-CN" sz="2400" b="1">
                <a:solidFill>
                  <a:srgbClr val="008000"/>
                </a:solidFill>
              </a:rPr>
              <a:t>I/O</a:t>
            </a:r>
            <a:r>
              <a:rPr lang="zh-CN" altLang="en-US" sz="2400" b="1">
                <a:solidFill>
                  <a:srgbClr val="008000"/>
                </a:solidFill>
              </a:rPr>
              <a:t>处理时，</a:t>
            </a:r>
            <a:r>
              <a:rPr lang="en-US" altLang="zh-CN" sz="2400" b="1">
                <a:solidFill>
                  <a:srgbClr val="008000"/>
                </a:solidFill>
              </a:rPr>
              <a:t>CPU</a:t>
            </a:r>
            <a:r>
              <a:rPr lang="zh-CN" altLang="en-US" sz="2400" b="1">
                <a:solidFill>
                  <a:srgbClr val="008000"/>
                </a:solidFill>
              </a:rPr>
              <a:t>转而执行另一个作业。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40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0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15" grpId="0"/>
      <p:bldP spid="400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xmlns="" id="{A9BE89DE-FE85-43A2-AA83-AE4CD2EB40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xmlns="" id="{CCB6E0AF-27F5-4A7F-8CB2-AD3570E898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2192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1.2 </a:t>
            </a:r>
            <a:r>
              <a:rPr lang="zh-CN" altLang="en-US" b="1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1.2.3 </a:t>
            </a:r>
            <a:r>
              <a:rPr lang="zh-CN" altLang="en-US" sz="2800" b="1">
                <a:solidFill>
                  <a:srgbClr val="008000"/>
                </a:solidFill>
              </a:rPr>
              <a:t>多道程序系统</a:t>
            </a:r>
            <a:endParaRPr lang="zh-CN" altLang="en-US" sz="2800" b="1"/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xmlns="" id="{B18AECBA-18AE-4600-8A0D-B0BDE7B9E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338388"/>
            <a:ext cx="8001000" cy="359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2575" indent="-2825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76250" indent="-3175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52500" indent="-282575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2"/>
              </a:buBlip>
            </a:pPr>
            <a:r>
              <a:rPr lang="zh-CN" altLang="en-US" sz="2800" b="1"/>
              <a:t>多道程序评价</a:t>
            </a:r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zh-CN" altLang="en-US" sz="2400" b="1"/>
              <a:t>优点</a:t>
            </a:r>
          </a:p>
          <a:p>
            <a:pPr lvl="2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b="1"/>
              <a:t>资源利用率高：</a:t>
            </a:r>
            <a:r>
              <a:rPr lang="en-US" altLang="zh-CN" b="1"/>
              <a:t>CPU</a:t>
            </a:r>
            <a:r>
              <a:rPr lang="zh-CN" altLang="en-US" b="1"/>
              <a:t>和内存利用率较高</a:t>
            </a:r>
          </a:p>
          <a:p>
            <a:pPr lvl="2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b="1"/>
              <a:t>作业吞吐量大：单位时间内完成的工作总量大</a:t>
            </a:r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zh-CN" altLang="en-US" sz="2400" b="1"/>
              <a:t>缺点</a:t>
            </a:r>
          </a:p>
          <a:p>
            <a:pPr lvl="2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b="1"/>
              <a:t>用户交互性差：整个作业完成后或中间出错时，才与用户交互，不利于调试和修改</a:t>
            </a:r>
          </a:p>
          <a:p>
            <a:pPr lvl="2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b="1"/>
              <a:t>作业平均周转时间长：短作业的周转时间显著增长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xmlns="" id="{E53056AE-D617-4CD7-A88E-5061B01B66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0"/>
              <a:t>第一章  绪论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xmlns="" id="{5A9F077E-D758-46B3-813E-307BA9A0D9C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268413"/>
            <a:ext cx="7631113" cy="1184275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1.2 </a:t>
            </a:r>
            <a:r>
              <a:rPr lang="zh-CN" altLang="en-US" b="1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1.2.3 </a:t>
            </a:r>
            <a:r>
              <a:rPr lang="zh-CN" altLang="en-US" sz="2800" b="1">
                <a:solidFill>
                  <a:srgbClr val="008000"/>
                </a:solidFill>
              </a:rPr>
              <a:t>多道程序系统</a:t>
            </a:r>
            <a:endParaRPr lang="zh-CN" altLang="en-US" sz="2800" b="1"/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xmlns="" id="{4E68F4AC-5003-4296-959B-B2FE07B1B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492375"/>
            <a:ext cx="80010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2575" indent="-2825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2"/>
              </a:buBlip>
            </a:pPr>
            <a:r>
              <a:rPr lang="zh-CN" altLang="en-US" sz="2800" b="1"/>
              <a:t>单道批处理系统与多道批处理系统的特点比较</a:t>
            </a:r>
          </a:p>
        </p:txBody>
      </p:sp>
      <p:graphicFrame>
        <p:nvGraphicFramePr>
          <p:cNvPr id="88117" name="Group 53">
            <a:extLst>
              <a:ext uri="{FF2B5EF4-FFF2-40B4-BE49-F238E27FC236}">
                <a16:creationId xmlns:a16="http://schemas.microsoft.com/office/drawing/2014/main" xmlns="" id="{559E52C4-2A6A-4EF4-8F81-641B26B2C8A1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5800" y="3232150"/>
          <a:ext cx="7989888" cy="3006724"/>
        </p:xfrm>
        <a:graphic>
          <a:graphicData uri="http://schemas.openxmlformats.org/drawingml/2006/table">
            <a:tbl>
              <a:tblPr/>
              <a:tblGrid>
                <a:gridCol w="3816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75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63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单道批处理系统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多道批处理系统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63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内存中驻留程序数目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一道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多道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63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占用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CPU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的情况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独占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交替占用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63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是否需要作业和进程调度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不需要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需要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1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程序完成次序与其进入内存次序间的关系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严格对应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不严格对应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9CA6D847-F292-423B-84D8-4DE85EE366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grpSp>
        <p:nvGrpSpPr>
          <p:cNvPr id="2" name="Group 22">
            <a:extLst>
              <a:ext uri="{FF2B5EF4-FFF2-40B4-BE49-F238E27FC236}">
                <a16:creationId xmlns:a16="http://schemas.microsoft.com/office/drawing/2014/main" xmlns="" id="{9B628B6A-54A9-446F-A9D2-CBEC292EC14A}"/>
              </a:ext>
            </a:extLst>
          </p:cNvPr>
          <p:cNvGrpSpPr>
            <a:grpSpLocks/>
          </p:cNvGrpSpPr>
          <p:nvPr/>
        </p:nvGrpSpPr>
        <p:grpSpPr bwMode="auto">
          <a:xfrm>
            <a:off x="4692650" y="1981200"/>
            <a:ext cx="4070350" cy="4267200"/>
            <a:chOff x="2860" y="1248"/>
            <a:chExt cx="2564" cy="2688"/>
          </a:xfrm>
        </p:grpSpPr>
        <p:sp>
          <p:nvSpPr>
            <p:cNvPr id="7178" name="Rectangle 3">
              <a:extLst>
                <a:ext uri="{FF2B5EF4-FFF2-40B4-BE49-F238E27FC236}">
                  <a16:creationId xmlns:a16="http://schemas.microsoft.com/office/drawing/2014/main" xmlns="" id="{747147B6-CBC3-45BD-B3B9-57EC2DDCF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2688"/>
              <a:ext cx="1680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指令系统</a:t>
              </a:r>
            </a:p>
          </p:txBody>
        </p:sp>
        <p:sp>
          <p:nvSpPr>
            <p:cNvPr id="7179" name="Rectangle 4">
              <a:extLst>
                <a:ext uri="{FF2B5EF4-FFF2-40B4-BE49-F238E27FC236}">
                  <a16:creationId xmlns:a16="http://schemas.microsoft.com/office/drawing/2014/main" xmlns="" id="{7A0D8ABE-E80A-422C-8F4D-D0D5AF236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3168"/>
              <a:ext cx="1680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微程序机器级</a:t>
              </a:r>
            </a:p>
          </p:txBody>
        </p:sp>
        <p:sp>
          <p:nvSpPr>
            <p:cNvPr id="7180" name="Line 5">
              <a:extLst>
                <a:ext uri="{FF2B5EF4-FFF2-40B4-BE49-F238E27FC236}">
                  <a16:creationId xmlns:a16="http://schemas.microsoft.com/office/drawing/2014/main" xmlns="" id="{40191BFF-D816-429B-899E-A5B93E317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6" y="2976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1" name="Rectangle 6">
              <a:extLst>
                <a:ext uri="{FF2B5EF4-FFF2-40B4-BE49-F238E27FC236}">
                  <a16:creationId xmlns:a16="http://schemas.microsoft.com/office/drawing/2014/main" xmlns="" id="{03D25A1F-803C-4498-941D-156338467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3648"/>
              <a:ext cx="1680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数字逻辑级</a:t>
              </a:r>
            </a:p>
          </p:txBody>
        </p:sp>
        <p:sp>
          <p:nvSpPr>
            <p:cNvPr id="7182" name="Line 7">
              <a:extLst>
                <a:ext uri="{FF2B5EF4-FFF2-40B4-BE49-F238E27FC236}">
                  <a16:creationId xmlns:a16="http://schemas.microsoft.com/office/drawing/2014/main" xmlns="" id="{7E22BBD3-3318-4D0A-980C-D9F8E9BBDF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6" y="3456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3" name="Line 8">
              <a:extLst>
                <a:ext uri="{FF2B5EF4-FFF2-40B4-BE49-F238E27FC236}">
                  <a16:creationId xmlns:a16="http://schemas.microsoft.com/office/drawing/2014/main" xmlns="" id="{795DF9A5-CDFD-4D48-8AFC-6C72783107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86" y="2016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4" name="Rectangle 9">
              <a:extLst>
                <a:ext uri="{FF2B5EF4-FFF2-40B4-BE49-F238E27FC236}">
                  <a16:creationId xmlns:a16="http://schemas.microsoft.com/office/drawing/2014/main" xmlns="" id="{5AEA99EA-C8F7-4613-8441-758B3AF7D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1728"/>
              <a:ext cx="1680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汇编语言级</a:t>
              </a:r>
            </a:p>
          </p:txBody>
        </p:sp>
        <p:sp>
          <p:nvSpPr>
            <p:cNvPr id="7185" name="Line 10">
              <a:extLst>
                <a:ext uri="{FF2B5EF4-FFF2-40B4-BE49-F238E27FC236}">
                  <a16:creationId xmlns:a16="http://schemas.microsoft.com/office/drawing/2014/main" xmlns="" id="{E3516973-5701-4EC0-BDB5-04C064EB6D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86" y="1536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6" name="Rectangle 11">
              <a:extLst>
                <a:ext uri="{FF2B5EF4-FFF2-40B4-BE49-F238E27FC236}">
                  <a16:creationId xmlns:a16="http://schemas.microsoft.com/office/drawing/2014/main" xmlns="" id="{4106161B-08AE-412C-9239-5B2FED2B1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1248"/>
              <a:ext cx="1680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高级语言级</a:t>
              </a:r>
            </a:p>
          </p:txBody>
        </p:sp>
        <p:sp>
          <p:nvSpPr>
            <p:cNvPr id="7187" name="Line 12">
              <a:extLst>
                <a:ext uri="{FF2B5EF4-FFF2-40B4-BE49-F238E27FC236}">
                  <a16:creationId xmlns:a16="http://schemas.microsoft.com/office/drawing/2014/main" xmlns="" id="{07BBC7A6-3EB2-47D3-B08B-E3FDB0636A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6" y="2496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8" name="Rectangle 13">
              <a:extLst>
                <a:ext uri="{FF2B5EF4-FFF2-40B4-BE49-F238E27FC236}">
                  <a16:creationId xmlns:a16="http://schemas.microsoft.com/office/drawing/2014/main" xmlns="" id="{A88DCB64-9822-45D1-855B-363E72B46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0" y="2208"/>
              <a:ext cx="1680" cy="288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操作系统机器级</a:t>
              </a:r>
            </a:p>
          </p:txBody>
        </p:sp>
        <p:grpSp>
          <p:nvGrpSpPr>
            <p:cNvPr id="7189" name="Group 18">
              <a:extLst>
                <a:ext uri="{FF2B5EF4-FFF2-40B4-BE49-F238E27FC236}">
                  <a16:creationId xmlns:a16="http://schemas.microsoft.com/office/drawing/2014/main" xmlns="" id="{23B3561E-35D1-484B-AB2E-50F81160BC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6" y="1248"/>
              <a:ext cx="778" cy="1248"/>
              <a:chOff x="3734" y="1248"/>
              <a:chExt cx="778" cy="1248"/>
            </a:xfrm>
          </p:grpSpPr>
          <p:sp>
            <p:nvSpPr>
              <p:cNvPr id="7193" name="AutoShape 14">
                <a:extLst>
                  <a:ext uri="{FF2B5EF4-FFF2-40B4-BE49-F238E27FC236}">
                    <a16:creationId xmlns:a16="http://schemas.microsoft.com/office/drawing/2014/main" xmlns="" id="{49F17476-BB0C-4908-9FD3-B27E36366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1248"/>
                <a:ext cx="240" cy="1248"/>
              </a:xfrm>
              <a:prstGeom prst="rightBrace">
                <a:avLst>
                  <a:gd name="adj1" fmla="val 43333"/>
                  <a:gd name="adj2" fmla="val 50000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sp>
            <p:nvSpPr>
              <p:cNvPr id="7194" name="Text Box 15">
                <a:extLst>
                  <a:ext uri="{FF2B5EF4-FFF2-40B4-BE49-F238E27FC236}">
                    <a16:creationId xmlns:a16="http://schemas.microsoft.com/office/drawing/2014/main" xmlns="" id="{53890559-1174-48D2-871D-4C42BF5E6B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6" y="1728"/>
                <a:ext cx="57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400" b="1"/>
                  <a:t>软件</a:t>
                </a:r>
              </a:p>
            </p:txBody>
          </p:sp>
        </p:grpSp>
        <p:grpSp>
          <p:nvGrpSpPr>
            <p:cNvPr id="7190" name="Group 19">
              <a:extLst>
                <a:ext uri="{FF2B5EF4-FFF2-40B4-BE49-F238E27FC236}">
                  <a16:creationId xmlns:a16="http://schemas.microsoft.com/office/drawing/2014/main" xmlns="" id="{0EA481BD-518A-42A7-A1B1-A4A53EED9B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6" y="2688"/>
              <a:ext cx="766" cy="1248"/>
              <a:chOff x="3734" y="2688"/>
              <a:chExt cx="766" cy="1248"/>
            </a:xfrm>
          </p:grpSpPr>
          <p:sp>
            <p:nvSpPr>
              <p:cNvPr id="7191" name="AutoShape 16">
                <a:extLst>
                  <a:ext uri="{FF2B5EF4-FFF2-40B4-BE49-F238E27FC236}">
                    <a16:creationId xmlns:a16="http://schemas.microsoft.com/office/drawing/2014/main" xmlns="" id="{DBE8AAF2-0BBD-4A01-B649-562D25B44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688"/>
                <a:ext cx="240" cy="1248"/>
              </a:xfrm>
              <a:prstGeom prst="rightBrace">
                <a:avLst>
                  <a:gd name="adj1" fmla="val 43333"/>
                  <a:gd name="adj2" fmla="val 50000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sp>
            <p:nvSpPr>
              <p:cNvPr id="7192" name="Text Box 17">
                <a:extLst>
                  <a:ext uri="{FF2B5EF4-FFF2-40B4-BE49-F238E27FC236}">
                    <a16:creationId xmlns:a16="http://schemas.microsoft.com/office/drawing/2014/main" xmlns="" id="{B2BC9897-72BA-403E-AD60-516609999E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24" y="3168"/>
                <a:ext cx="57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400" b="1"/>
                  <a:t>硬件</a:t>
                </a:r>
              </a:p>
            </p:txBody>
          </p:sp>
        </p:grpSp>
      </p:grpSp>
      <p:sp>
        <p:nvSpPr>
          <p:cNvPr id="7172" name="Text Box 20">
            <a:extLst>
              <a:ext uri="{FF2B5EF4-FFF2-40B4-BE49-F238E27FC236}">
                <a16:creationId xmlns:a16="http://schemas.microsoft.com/office/drawing/2014/main" xmlns="" id="{C11756C9-BFB6-4CFC-97C8-978B72351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3429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1.1 </a:t>
            </a:r>
            <a:r>
              <a:rPr lang="zh-CN" altLang="en-US" b="1">
                <a:solidFill>
                  <a:srgbClr val="0033CC"/>
                </a:solidFill>
              </a:rPr>
              <a:t>操作系统概念</a:t>
            </a:r>
          </a:p>
        </p:txBody>
      </p:sp>
      <p:grpSp>
        <p:nvGrpSpPr>
          <p:cNvPr id="5" name="Group 26">
            <a:extLst>
              <a:ext uri="{FF2B5EF4-FFF2-40B4-BE49-F238E27FC236}">
                <a16:creationId xmlns:a16="http://schemas.microsoft.com/office/drawing/2014/main" xmlns="" id="{83A33A25-E72B-4A86-A0CC-E6AA28B747A7}"/>
              </a:ext>
            </a:extLst>
          </p:cNvPr>
          <p:cNvGrpSpPr>
            <a:grpSpLocks/>
          </p:cNvGrpSpPr>
          <p:nvPr/>
        </p:nvGrpSpPr>
        <p:grpSpPr bwMode="auto">
          <a:xfrm>
            <a:off x="473075" y="2209800"/>
            <a:ext cx="3641725" cy="1846263"/>
            <a:chOff x="298" y="1296"/>
            <a:chExt cx="2294" cy="1163"/>
          </a:xfrm>
        </p:grpSpPr>
        <p:pic>
          <p:nvPicPr>
            <p:cNvPr id="7176" name="Picture 21" descr="COMP6">
              <a:extLst>
                <a:ext uri="{FF2B5EF4-FFF2-40B4-BE49-F238E27FC236}">
                  <a16:creationId xmlns:a16="http://schemas.microsoft.com/office/drawing/2014/main" xmlns="" id="{901BDD27-DA45-4913-8CA5-155EF8541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1296"/>
              <a:ext cx="1584" cy="1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7" name="Picture 23" descr="AMCONFUS">
              <a:extLst>
                <a:ext uri="{FF2B5EF4-FFF2-40B4-BE49-F238E27FC236}">
                  <a16:creationId xmlns:a16="http://schemas.microsoft.com/office/drawing/2014/main" xmlns="" id="{4B4B517C-310A-472D-B8EA-48F8925CD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" y="1344"/>
              <a:ext cx="518" cy="1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44" name="Picture 24" descr="j0174031">
            <a:extLst>
              <a:ext uri="{FF2B5EF4-FFF2-40B4-BE49-F238E27FC236}">
                <a16:creationId xmlns:a16="http://schemas.microsoft.com/office/drawing/2014/main" xmlns="" id="{C496915A-5F63-49CA-8208-F2E15B3295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953000"/>
            <a:ext cx="145573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147" name="Object 27">
            <a:extLst>
              <a:ext uri="{FF2B5EF4-FFF2-40B4-BE49-F238E27FC236}">
                <a16:creationId xmlns:a16="http://schemas.microsoft.com/office/drawing/2014/main" xmlns="" id="{9ED26E02-A92B-4151-A5C8-CEA9568358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038600"/>
          <a:ext cx="7429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剪辑" r:id="rId6" imgW="1357884" imgH="1600200" progId="MS_ClipArt_Gallery.2">
                  <p:embed/>
                </p:oleObj>
              </mc:Choice>
              <mc:Fallback>
                <p:oleObj name="剪辑" r:id="rId6" imgW="1357884" imgH="1600200" progId="MS_ClipArt_Gallery.2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038600"/>
                        <a:ext cx="74295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xmlns="" id="{2E53666A-9FF9-4F54-896B-6F618C1BA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xmlns="" id="{B98F2C54-5988-40D1-862A-36FFADF7F1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2192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1.2 </a:t>
            </a:r>
            <a:r>
              <a:rPr lang="zh-CN" altLang="en-US" b="1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1.2.3 </a:t>
            </a:r>
            <a:r>
              <a:rPr lang="zh-CN" altLang="en-US" sz="2800" b="1">
                <a:solidFill>
                  <a:srgbClr val="008000"/>
                </a:solidFill>
              </a:rPr>
              <a:t>多道程序系统</a:t>
            </a:r>
            <a:endParaRPr lang="zh-CN" altLang="en-US" sz="2800" b="1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xmlns="" id="{D2F23994-2454-4E8D-8E07-3A4F7291E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338388"/>
            <a:ext cx="80010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2575" indent="-2825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58825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2"/>
              </a:buBlip>
            </a:pPr>
            <a:r>
              <a:rPr lang="zh-CN" altLang="en-US" sz="2800" b="1"/>
              <a:t>相关技术问题</a:t>
            </a:r>
          </a:p>
          <a:p>
            <a:pPr lvl="1" eaLnBrk="1" hangingPunct="1">
              <a:buFontTx/>
              <a:buBlip>
                <a:blip r:embed="rId3"/>
              </a:buBlip>
            </a:pPr>
            <a:r>
              <a:rPr lang="zh-CN" altLang="en-US" sz="2400" b="1"/>
              <a:t>处理机管理问题：如何分配，使</a:t>
            </a:r>
            <a:r>
              <a:rPr lang="en-US" altLang="zh-CN" sz="2400" b="1"/>
              <a:t>CPU</a:t>
            </a:r>
            <a:r>
              <a:rPr lang="zh-CN" altLang="en-US" sz="2400" b="1"/>
              <a:t>满足要求</a:t>
            </a:r>
          </a:p>
          <a:p>
            <a:pPr lvl="1" eaLnBrk="1" hangingPunct="1">
              <a:buFontTx/>
              <a:buBlip>
                <a:blip r:embed="rId3"/>
              </a:buBlip>
            </a:pPr>
            <a:r>
              <a:rPr lang="zh-CN" altLang="en-US" sz="2400" b="1"/>
              <a:t>内存管理问题：为每道程序分配内存空间</a:t>
            </a:r>
          </a:p>
          <a:p>
            <a:pPr lvl="1" eaLnBrk="1" hangingPunct="1">
              <a:buFontTx/>
              <a:buBlip>
                <a:blip r:embed="rId3"/>
              </a:buBlip>
            </a:pPr>
            <a:r>
              <a:rPr lang="en-US" altLang="zh-CN" sz="2400" b="1"/>
              <a:t>I/O</a:t>
            </a:r>
            <a:r>
              <a:rPr lang="zh-CN" altLang="en-US" sz="2400" b="1"/>
              <a:t>设备管理问题：如何分配</a:t>
            </a:r>
            <a:r>
              <a:rPr lang="en-US" altLang="zh-CN" sz="2400" b="1"/>
              <a:t>I/O</a:t>
            </a:r>
            <a:r>
              <a:rPr lang="zh-CN" altLang="en-US" sz="2400" b="1"/>
              <a:t>设备</a:t>
            </a:r>
          </a:p>
          <a:p>
            <a:pPr lvl="1" eaLnBrk="1" hangingPunct="1">
              <a:buFontTx/>
              <a:buBlip>
                <a:blip r:embed="rId3"/>
              </a:buBlip>
            </a:pPr>
            <a:r>
              <a:rPr lang="zh-CN" altLang="en-US" sz="2400" b="1"/>
              <a:t>文件管理问题：如何组织程序和数据</a:t>
            </a:r>
          </a:p>
          <a:p>
            <a:pPr lvl="1" eaLnBrk="1" hangingPunct="1">
              <a:buFontTx/>
              <a:buBlip>
                <a:blip r:embed="rId3"/>
              </a:buBlip>
            </a:pPr>
            <a:r>
              <a:rPr lang="zh-CN" altLang="en-US" sz="2400" b="1"/>
              <a:t>作业管理问题：如何组织作业</a:t>
            </a:r>
          </a:p>
        </p:txBody>
      </p:sp>
      <p:sp>
        <p:nvSpPr>
          <p:cNvPr id="34821" name="Text Box 6">
            <a:extLst>
              <a:ext uri="{FF2B5EF4-FFF2-40B4-BE49-F238E27FC236}">
                <a16:creationId xmlns:a16="http://schemas.microsoft.com/office/drawing/2014/main" xmlns="" id="{F081888A-EC28-4865-8E83-166245BEA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181600"/>
            <a:ext cx="8458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65150" indent="-3714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Blip>
                <a:blip r:embed="rId2"/>
              </a:buBlip>
            </a:pPr>
            <a:r>
              <a:rPr lang="zh-CN" altLang="en-US" sz="2800" b="1">
                <a:solidFill>
                  <a:srgbClr val="FF0000"/>
                </a:solidFill>
              </a:rPr>
              <a:t>操作系统渐趋成熟，出现了作业管理、</a:t>
            </a:r>
            <a:r>
              <a:rPr lang="en-US" altLang="zh-CN" sz="2800" b="1">
                <a:solidFill>
                  <a:srgbClr val="FF0000"/>
                </a:solidFill>
              </a:rPr>
              <a:t>CPU</a:t>
            </a:r>
            <a:r>
              <a:rPr lang="zh-CN" altLang="en-US" sz="2800" b="1">
                <a:solidFill>
                  <a:srgbClr val="FF0000"/>
                </a:solidFill>
              </a:rPr>
              <a:t>管理、内存管理、设备管理、文件管理</a:t>
            </a:r>
            <a:endParaRPr lang="zh-CN" altLang="en-US" sz="28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xmlns="" id="{77182CBB-8B06-45C5-B711-2B37CE7769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xmlns="" id="{DEC8FCBC-7186-4040-AA8B-D5BAAB0472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2192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1.2 </a:t>
            </a:r>
            <a:r>
              <a:rPr lang="zh-CN" altLang="en-US" b="1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1.2.4 </a:t>
            </a:r>
            <a:r>
              <a:rPr lang="zh-CN" altLang="en-US" sz="2800" b="1">
                <a:solidFill>
                  <a:srgbClr val="008000"/>
                </a:solidFill>
              </a:rPr>
              <a:t>分时操作系统</a:t>
            </a:r>
            <a:endParaRPr lang="zh-CN" altLang="en-US" sz="2800" b="1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xmlns="" id="{2371C22B-3E84-4D42-8A44-6CC320110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438400"/>
            <a:ext cx="8583613" cy="432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2575" indent="-2825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58825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Blip>
                <a:blip r:embed="rId2"/>
              </a:buBlip>
            </a:pPr>
            <a:r>
              <a:rPr lang="zh-CN" altLang="en-US" sz="2400" b="1"/>
              <a:t>含义：分时是指多个用户分享使用同一台计算机，分时共享硬件和软件资源。</a:t>
            </a:r>
          </a:p>
          <a:p>
            <a:pPr lvl="1" eaLnBrk="1" hangingPunct="1">
              <a:buFontTx/>
              <a:buBlip>
                <a:blip r:embed="rId3"/>
              </a:buBlip>
            </a:pPr>
            <a:r>
              <a:rPr lang="zh-CN" altLang="en-US" sz="2400" b="1">
                <a:solidFill>
                  <a:srgbClr val="FF0000"/>
                </a:solidFill>
              </a:rPr>
              <a:t>多个用户分时</a:t>
            </a:r>
            <a:r>
              <a:rPr lang="zh-CN" altLang="en-US" sz="2400" b="1"/>
              <a:t>：单个用户使用计算机的效率低，因而允许多个应用程序同时在内存中，分别服务于不同的用户；</a:t>
            </a:r>
          </a:p>
          <a:p>
            <a:pPr lvl="1" eaLnBrk="1" hangingPunct="1">
              <a:buFontTx/>
              <a:buBlip>
                <a:blip r:embed="rId3"/>
              </a:buBlip>
            </a:pPr>
            <a:r>
              <a:rPr lang="zh-CN" altLang="en-US" sz="2400" b="1">
                <a:solidFill>
                  <a:srgbClr val="FF0000"/>
                </a:solidFill>
              </a:rPr>
              <a:t>前台和后台程序分时</a:t>
            </a:r>
            <a:r>
              <a:rPr lang="zh-CN" altLang="en-US" sz="2400" b="1"/>
              <a:t>：后台程序不占用终端输入输出，不与用户交互</a:t>
            </a:r>
            <a:r>
              <a:rPr lang="en-US" altLang="zh-CN" sz="2400" b="1"/>
              <a:t>——</a:t>
            </a:r>
            <a:r>
              <a:rPr lang="zh-CN" altLang="en-US" sz="2400" b="1"/>
              <a:t>现在的图形用户界面</a:t>
            </a:r>
            <a:r>
              <a:rPr lang="en-US" altLang="zh-CN" sz="2400" b="1"/>
              <a:t>(GUI)</a:t>
            </a:r>
            <a:r>
              <a:rPr lang="zh-CN" altLang="en-US" sz="2400" b="1"/>
              <a:t>，除当前交互的程序</a:t>
            </a:r>
            <a:r>
              <a:rPr lang="en-US" altLang="zh-CN" sz="2400" b="1"/>
              <a:t>(</a:t>
            </a:r>
            <a:r>
              <a:rPr lang="zh-CN" altLang="en-US" sz="2400" b="1"/>
              <a:t>输入焦点</a:t>
            </a:r>
            <a:r>
              <a:rPr lang="en-US" altLang="zh-CN" sz="2400" b="1"/>
              <a:t>)</a:t>
            </a:r>
            <a:r>
              <a:rPr lang="zh-CN" altLang="en-US" sz="2400" b="1"/>
              <a:t>之外，其他程序均作为后台；</a:t>
            </a:r>
          </a:p>
          <a:p>
            <a:pPr lvl="1" eaLnBrk="1" hangingPunct="1">
              <a:buFontTx/>
              <a:buBlip>
                <a:blip r:embed="rId3"/>
              </a:buBlip>
            </a:pPr>
            <a:r>
              <a:rPr lang="zh-CN" altLang="en-US" sz="2400" b="1">
                <a:solidFill>
                  <a:srgbClr val="FF0000"/>
                </a:solidFill>
              </a:rPr>
              <a:t>通常按时间片分配</a:t>
            </a:r>
            <a:r>
              <a:rPr lang="zh-CN" altLang="en-US" sz="2400" b="1"/>
              <a:t>：各个程序在</a:t>
            </a:r>
            <a:r>
              <a:rPr lang="en-US" altLang="zh-CN" sz="2400" b="1"/>
              <a:t>CPU</a:t>
            </a:r>
            <a:r>
              <a:rPr lang="zh-CN" altLang="en-US" sz="2400" b="1"/>
              <a:t>上执行的轮换时间。把处理器的运行时间分成很短的时间片，按时间片轮流把处理机分配给各作业使用。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xmlns="" id="{88ADCCAE-975D-4C78-AFCD-465D1021E2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xmlns="" id="{F182826A-C035-49E2-A7F8-798D0148D3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2192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1.2 </a:t>
            </a:r>
            <a:r>
              <a:rPr lang="zh-CN" altLang="en-US" b="1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1.2.4 </a:t>
            </a:r>
            <a:r>
              <a:rPr lang="zh-CN" altLang="en-US" sz="2800" b="1">
                <a:solidFill>
                  <a:srgbClr val="008000"/>
                </a:solidFill>
              </a:rPr>
              <a:t>分时操作系统</a:t>
            </a:r>
            <a:endParaRPr lang="zh-CN" altLang="en-US" sz="2800" b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6AD1EE6-71B1-41F2-A3DD-EA07D7BC0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560637"/>
            <a:ext cx="2516266" cy="25614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1084350-1290-40F5-8BFD-41A2930ABC3C}"/>
              </a:ext>
            </a:extLst>
          </p:cNvPr>
          <p:cNvSpPr txBox="1"/>
          <p:nvPr/>
        </p:nvSpPr>
        <p:spPr>
          <a:xfrm>
            <a:off x="3707904" y="2348880"/>
            <a:ext cx="5436096" cy="400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58825" lvl="1" indent="-282575" eaLnBrk="1" hangingPunct="1">
              <a:spcBef>
                <a:spcPct val="10000"/>
              </a:spcBef>
              <a:buBlip>
                <a:blip r:embed="rId3"/>
              </a:buBlip>
            </a:pPr>
            <a:r>
              <a:rPr lang="en-US" altLang="zh-CN" sz="2400" b="1" dirty="0"/>
              <a:t>Multics: Fernando </a:t>
            </a:r>
            <a:r>
              <a:rPr lang="en-US" altLang="zh-CN" sz="2400" b="1" dirty="0" err="1"/>
              <a:t>Corbató</a:t>
            </a:r>
            <a:r>
              <a:rPr lang="en-US" altLang="zh-CN" sz="2400" b="1" dirty="0"/>
              <a:t> (1990 </a:t>
            </a:r>
            <a:r>
              <a:rPr lang="zh-CN" altLang="en-US" sz="2400" b="1" dirty="0"/>
              <a:t>年图灵奖</a:t>
            </a:r>
            <a:r>
              <a:rPr lang="en-US" altLang="zh-CN" sz="2400" b="1" dirty="0"/>
              <a:t>) MIT/GE, 1964</a:t>
            </a:r>
          </a:p>
          <a:p>
            <a:pPr marL="476250" lvl="1" eaLnBrk="1" hangingPunct="1">
              <a:spcBef>
                <a:spcPct val="10000"/>
              </a:spcBef>
            </a:pPr>
            <a:endParaRPr lang="en-US" altLang="zh-CN" sz="2400" b="1" dirty="0"/>
          </a:p>
          <a:p>
            <a:pPr marL="758825" lvl="1" indent="-282575" eaLnBrk="1" hangingPunct="1">
              <a:spcBef>
                <a:spcPct val="10000"/>
              </a:spcBef>
              <a:buBlip>
                <a:blip r:embed="rId3"/>
              </a:buBlip>
            </a:pPr>
            <a:r>
              <a:rPr lang="en-US" altLang="zh-CN" sz="2400" b="1" dirty="0" err="1"/>
              <a:t>MULTiplexed</a:t>
            </a:r>
            <a:r>
              <a:rPr lang="en-US" altLang="zh-CN" sz="2400" b="1" dirty="0"/>
              <a:t> Information and Computing System</a:t>
            </a:r>
          </a:p>
          <a:p>
            <a:pPr marL="476250" lvl="1" eaLnBrk="1" hangingPunct="1">
              <a:spcBef>
                <a:spcPct val="10000"/>
              </a:spcBef>
            </a:pPr>
            <a:endParaRPr lang="en-US" altLang="zh-CN" sz="2400" b="1" dirty="0"/>
          </a:p>
          <a:p>
            <a:pPr marL="758825" lvl="1" indent="-282575" eaLnBrk="1" hangingPunct="1">
              <a:spcBef>
                <a:spcPct val="10000"/>
              </a:spcBef>
              <a:buBlip>
                <a:blip r:embed="rId3"/>
              </a:buBlip>
            </a:pPr>
            <a:r>
              <a:rPr lang="en-US" altLang="zh-CN" sz="2400" b="1" dirty="0"/>
              <a:t>GE 645</a:t>
            </a:r>
          </a:p>
          <a:p>
            <a:pPr marL="758825" lvl="1" indent="-282575" eaLnBrk="1" hangingPunct="1">
              <a:spcBef>
                <a:spcPct val="10000"/>
              </a:spcBef>
              <a:buBlip>
                <a:blip r:embed="rId3"/>
              </a:buBlip>
            </a:pPr>
            <a:endParaRPr lang="en-US" altLang="zh-CN" sz="2400" b="1" dirty="0"/>
          </a:p>
          <a:p>
            <a:pPr marL="758825" lvl="1" indent="-282575" eaLnBrk="1" hangingPunct="1">
              <a:spcBef>
                <a:spcPct val="10000"/>
              </a:spcBef>
              <a:buBlip>
                <a:blip r:embed="rId3"/>
              </a:buBlip>
            </a:pPr>
            <a:r>
              <a:rPr lang="zh-CN" altLang="en-US" sz="2400" b="1" dirty="0"/>
              <a:t>分时</a:t>
            </a:r>
            <a:r>
              <a:rPr lang="en-US" altLang="zh-CN" sz="2400" b="1" dirty="0"/>
              <a:t>, </a:t>
            </a:r>
            <a:r>
              <a:rPr lang="zh-CN" altLang="en-US" sz="2400" b="1" dirty="0"/>
              <a:t>文件系统</a:t>
            </a:r>
            <a:r>
              <a:rPr lang="en-US" altLang="zh-CN" sz="2400" b="1" dirty="0"/>
              <a:t>, </a:t>
            </a:r>
            <a:r>
              <a:rPr lang="zh-CN" altLang="en-US" sz="2400" b="1" dirty="0"/>
              <a:t>动态链接</a:t>
            </a:r>
            <a:r>
              <a:rPr lang="en-US" altLang="zh-CN" sz="2400" b="1" dirty="0"/>
              <a:t>, </a:t>
            </a:r>
            <a:r>
              <a:rPr lang="zh-CN" altLang="en-US" sz="2400" b="1" dirty="0"/>
              <a:t>硬件热替换等</a:t>
            </a:r>
            <a:r>
              <a:rPr lang="en-US" altLang="zh-CN" sz="2400" b="1" dirty="0"/>
              <a:t>, </a:t>
            </a:r>
            <a:r>
              <a:rPr lang="zh-CN" altLang="en-US" sz="2400" b="1" dirty="0"/>
              <a:t>使用高级语言编写</a:t>
            </a:r>
          </a:p>
        </p:txBody>
      </p:sp>
    </p:spTree>
    <p:extLst>
      <p:ext uri="{BB962C8B-B14F-4D97-AF65-F5344CB8AC3E}">
        <p14:creationId xmlns:p14="http://schemas.microsoft.com/office/powerpoint/2010/main" val="3092361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xmlns="" id="{88ADCCAE-975D-4C78-AFCD-465D1021E2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xmlns="" id="{F182826A-C035-49E2-A7F8-798D0148D3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2192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1.2 </a:t>
            </a:r>
            <a:r>
              <a:rPr lang="zh-CN" altLang="en-US" b="1" dirty="0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 dirty="0">
                <a:solidFill>
                  <a:srgbClr val="008000"/>
                </a:solidFill>
              </a:rPr>
              <a:t>1.2.4 </a:t>
            </a:r>
            <a:r>
              <a:rPr lang="zh-CN" altLang="en-US" sz="2800" b="1" dirty="0">
                <a:solidFill>
                  <a:srgbClr val="008000"/>
                </a:solidFill>
              </a:rPr>
              <a:t>分时操作系统</a:t>
            </a:r>
            <a:r>
              <a:rPr lang="en-US" altLang="zh-CN" sz="2800" b="1" dirty="0">
                <a:solidFill>
                  <a:srgbClr val="008000"/>
                </a:solidFill>
              </a:rPr>
              <a:t>-Multics</a:t>
            </a:r>
            <a:r>
              <a:rPr lang="zh-CN" altLang="en-US" sz="2800" b="1" dirty="0">
                <a:solidFill>
                  <a:srgbClr val="008000"/>
                </a:solidFill>
              </a:rPr>
              <a:t>的演进</a:t>
            </a:r>
            <a:endParaRPr lang="zh-CN" altLang="en-US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6AD1EE6-71B1-41F2-A3DD-EA07D7BC0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1" y="2586054"/>
            <a:ext cx="1676961" cy="170704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1084350-1290-40F5-8BFD-41A2930ABC3C}"/>
              </a:ext>
            </a:extLst>
          </p:cNvPr>
          <p:cNvSpPr txBox="1"/>
          <p:nvPr/>
        </p:nvSpPr>
        <p:spPr>
          <a:xfrm>
            <a:off x="323528" y="4408716"/>
            <a:ext cx="2714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50" lvl="1" eaLnBrk="1" hangingPunct="1">
              <a:spcBef>
                <a:spcPct val="10000"/>
              </a:spcBef>
            </a:pPr>
            <a:r>
              <a:rPr lang="en-US" altLang="zh-CN" sz="2000" b="1" dirty="0"/>
              <a:t>Multics: Fernando </a:t>
            </a:r>
            <a:r>
              <a:rPr lang="en-US" altLang="zh-CN" sz="2000" b="1" dirty="0" err="1"/>
              <a:t>Corbató</a:t>
            </a:r>
            <a:r>
              <a:rPr lang="en-US" altLang="zh-CN" sz="2000" b="1" dirty="0"/>
              <a:t> (1990 </a:t>
            </a:r>
            <a:r>
              <a:rPr lang="zh-CN" altLang="en-US" sz="2000" b="1" dirty="0"/>
              <a:t>年图灵奖</a:t>
            </a:r>
            <a:r>
              <a:rPr lang="en-US" altLang="zh-CN" sz="2000" b="1" dirty="0"/>
              <a:t>) MIT/GE, 1964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2120B5F-CA0E-46DA-9515-440B4FA88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622" y="2560637"/>
            <a:ext cx="2454755" cy="17070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35AE4600-E3EB-487D-B5D9-9D710430440B}"/>
              </a:ext>
            </a:extLst>
          </p:cNvPr>
          <p:cNvSpPr txBox="1"/>
          <p:nvPr/>
        </p:nvSpPr>
        <p:spPr>
          <a:xfrm>
            <a:off x="2915816" y="4389916"/>
            <a:ext cx="31905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50" lvl="1" eaLnBrk="1" hangingPunct="1">
              <a:spcBef>
                <a:spcPct val="10000"/>
              </a:spcBef>
            </a:pPr>
            <a:r>
              <a:rPr lang="en-US" altLang="zh-CN" sz="2000" b="1" dirty="0"/>
              <a:t>Unix: Ken </a:t>
            </a:r>
            <a:r>
              <a:rPr lang="en-US" altLang="zh-CN" sz="2000" b="1" dirty="0" err="1"/>
              <a:t>Tompson</a:t>
            </a:r>
            <a:r>
              <a:rPr lang="en-US" altLang="zh-CN" sz="2000" b="1" dirty="0"/>
              <a:t> , Dennis Ritchie (1983 </a:t>
            </a:r>
            <a:r>
              <a:rPr lang="zh-CN" altLang="en-US" sz="2000" b="1" dirty="0"/>
              <a:t>年图灵奖</a:t>
            </a:r>
            <a:r>
              <a:rPr lang="en-US" altLang="zh-CN" sz="2000" b="1" dirty="0"/>
              <a:t>), 1969 </a:t>
            </a:r>
          </a:p>
          <a:p>
            <a:pPr marL="476250" lvl="1" eaLnBrk="1" hangingPunct="1">
              <a:spcBef>
                <a:spcPct val="10000"/>
              </a:spcBef>
            </a:pPr>
            <a:r>
              <a:rPr lang="en-US" altLang="zh-CN" sz="2000" b="1" dirty="0"/>
              <a:t>Shell,</a:t>
            </a:r>
            <a:r>
              <a:rPr lang="zh-CN" altLang="en-US" sz="2000" b="1" dirty="0"/>
              <a:t> 层次化文件系统</a:t>
            </a:r>
            <a:endParaRPr lang="en-US" altLang="zh-CN" sz="2000" b="1" dirty="0"/>
          </a:p>
          <a:p>
            <a:pPr marL="476250" lvl="1" eaLnBrk="1" hangingPunct="1">
              <a:spcBef>
                <a:spcPct val="10000"/>
              </a:spcBef>
            </a:pPr>
            <a:r>
              <a:rPr lang="en-US" altLang="zh-CN" sz="2000" b="1" dirty="0"/>
              <a:t>C</a:t>
            </a:r>
            <a:r>
              <a:rPr lang="zh-CN" altLang="en-US" sz="2000" b="1" dirty="0"/>
              <a:t>语言</a:t>
            </a:r>
            <a:endParaRPr lang="en-US" altLang="zh-CN" sz="20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51628B28-5CB7-4223-B794-025B74734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447" y="2370277"/>
            <a:ext cx="1764824" cy="20196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4A5CE70-F54D-41F1-AD7B-3D3B875D3E22}"/>
              </a:ext>
            </a:extLst>
          </p:cNvPr>
          <p:cNvSpPr txBox="1"/>
          <p:nvPr/>
        </p:nvSpPr>
        <p:spPr>
          <a:xfrm>
            <a:off x="5737928" y="4479497"/>
            <a:ext cx="342386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250" lvl="1" eaLnBrk="1" hangingPunct="1">
              <a:spcBef>
                <a:spcPct val="10000"/>
              </a:spcBef>
            </a:pPr>
            <a:r>
              <a:rPr lang="en-US" altLang="zh-CN" sz="2000" b="1" dirty="0"/>
              <a:t>Linux: Linus Torvalds, 1991</a:t>
            </a:r>
          </a:p>
          <a:p>
            <a:pPr marL="476250" lvl="1" eaLnBrk="1" hangingPunct="1">
              <a:spcBef>
                <a:spcPct val="10000"/>
              </a:spcBef>
            </a:pPr>
            <a:r>
              <a:rPr lang="zh-CN" altLang="en-US" sz="2000" b="1" dirty="0"/>
              <a:t>最流行的开源操作系统</a:t>
            </a:r>
            <a:endParaRPr lang="en-US" altLang="zh-CN" sz="20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BE34EBDF-4EF2-4F50-A7FE-15456FDB8AD9}"/>
              </a:ext>
            </a:extLst>
          </p:cNvPr>
          <p:cNvSpPr txBox="1"/>
          <p:nvPr/>
        </p:nvSpPr>
        <p:spPr>
          <a:xfrm>
            <a:off x="5828681" y="5732155"/>
            <a:ext cx="3423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</a:rPr>
              <a:t>“Talk is cheap. Show me the code.”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72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xmlns="" id="{88ADCCAE-975D-4C78-AFCD-465D1021E2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xmlns="" id="{F182826A-C035-49E2-A7F8-798D0148D3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2192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1.2 </a:t>
            </a:r>
            <a:r>
              <a:rPr lang="zh-CN" altLang="en-US" b="1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1.2.4 </a:t>
            </a:r>
            <a:r>
              <a:rPr lang="zh-CN" altLang="en-US" sz="2800" b="1">
                <a:solidFill>
                  <a:srgbClr val="008000"/>
                </a:solidFill>
              </a:rPr>
              <a:t>分时操作系统</a:t>
            </a:r>
            <a:endParaRPr lang="zh-CN" altLang="en-US" sz="2800" b="1"/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xmlns="" id="{029F9D15-A385-4AB0-BF76-A4465F056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438400"/>
            <a:ext cx="76962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7350" indent="-3873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Blip>
                <a:blip r:embed="rId2"/>
              </a:buBlip>
            </a:pPr>
            <a:r>
              <a:rPr lang="zh-CN" altLang="en-US" sz="2400" b="1">
                <a:solidFill>
                  <a:srgbClr val="FF0000"/>
                </a:solidFill>
              </a:rPr>
              <a:t>人机交互性好</a:t>
            </a:r>
            <a:r>
              <a:rPr lang="zh-CN" altLang="en-US" sz="2400" b="1"/>
              <a:t>：在调试和运行程序时由用户自己操作</a:t>
            </a:r>
          </a:p>
          <a:p>
            <a:pPr eaLnBrk="1" hangingPunct="1">
              <a:buFontTx/>
              <a:buBlip>
                <a:blip r:embed="rId2"/>
              </a:buBlip>
            </a:pPr>
            <a:r>
              <a:rPr lang="zh-CN" altLang="en-US" sz="2400" b="1">
                <a:solidFill>
                  <a:srgbClr val="FF0000"/>
                </a:solidFill>
              </a:rPr>
              <a:t>共享主机</a:t>
            </a:r>
            <a:r>
              <a:rPr lang="zh-CN" altLang="en-US" sz="2400" b="1"/>
              <a:t>：多个用户同时使用</a:t>
            </a:r>
          </a:p>
          <a:p>
            <a:pPr eaLnBrk="1" hangingPunct="1">
              <a:buFontTx/>
              <a:buBlip>
                <a:blip r:embed="rId2"/>
              </a:buBlip>
            </a:pPr>
            <a:r>
              <a:rPr lang="zh-CN" altLang="en-US" sz="2400" b="1">
                <a:solidFill>
                  <a:srgbClr val="FF0000"/>
                </a:solidFill>
              </a:rPr>
              <a:t>用户独立性</a:t>
            </a:r>
            <a:r>
              <a:rPr lang="zh-CN" altLang="en-US" sz="2400" b="1"/>
              <a:t>：对每个用户而言好象独占主机</a:t>
            </a:r>
          </a:p>
        </p:txBody>
      </p:sp>
      <p:sp>
        <p:nvSpPr>
          <p:cNvPr id="36869" name="Text Box 6">
            <a:extLst>
              <a:ext uri="{FF2B5EF4-FFF2-40B4-BE49-F238E27FC236}">
                <a16:creationId xmlns:a16="http://schemas.microsoft.com/office/drawing/2014/main" xmlns="" id="{465571FE-5DAD-4504-BA27-7C910932D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94150"/>
            <a:ext cx="53340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现在的许多操作系统都具有分时处理的功能，在分时系统的基础上，操作系统的发展开始分化，如实时系统、通用系统、个人系统等。</a:t>
            </a:r>
          </a:p>
        </p:txBody>
      </p:sp>
      <p:pic>
        <p:nvPicPr>
          <p:cNvPr id="36870" name="Picture 7" descr="BLOCKS">
            <a:extLst>
              <a:ext uri="{FF2B5EF4-FFF2-40B4-BE49-F238E27FC236}">
                <a16:creationId xmlns:a16="http://schemas.microsoft.com/office/drawing/2014/main" xmlns="" id="{5C765BAA-527A-4223-A0F7-83AB3EC99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419600"/>
            <a:ext cx="2286000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xmlns="" id="{232E0E00-64CF-4838-AC54-EC53CC22E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xmlns="" id="{62532E42-4319-4B89-852C-BC2119A1C5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2192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1.2 </a:t>
            </a:r>
            <a:r>
              <a:rPr lang="zh-CN" altLang="en-US" b="1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1.2.5 </a:t>
            </a:r>
            <a:r>
              <a:rPr lang="zh-CN" altLang="en-US" sz="2800" b="1">
                <a:solidFill>
                  <a:srgbClr val="008000"/>
                </a:solidFill>
              </a:rPr>
              <a:t>实时操作系统</a:t>
            </a:r>
            <a:endParaRPr lang="zh-CN" altLang="en-US" sz="2800" b="1"/>
          </a:p>
        </p:txBody>
      </p:sp>
      <p:sp>
        <p:nvSpPr>
          <p:cNvPr id="37892" name="Rectangle 4">
            <a:extLst>
              <a:ext uri="{FF2B5EF4-FFF2-40B4-BE49-F238E27FC236}">
                <a16:creationId xmlns:a16="http://schemas.microsoft.com/office/drawing/2014/main" xmlns="" id="{047C9C5F-7AF2-411D-B699-D92509D26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2420938"/>
            <a:ext cx="806450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7350" indent="-3873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Blip>
                <a:blip r:embed="rId2"/>
              </a:buBlip>
            </a:pPr>
            <a:r>
              <a:rPr lang="zh-CN" altLang="en-US" sz="2400" b="1"/>
              <a:t>用于工业过程控制、军事实时控制、金融等领域，包括实时控制、实时信息处理；</a:t>
            </a:r>
          </a:p>
          <a:p>
            <a:pPr eaLnBrk="1" hangingPunct="1">
              <a:buFontTx/>
              <a:buBlip>
                <a:blip r:embed="rId2"/>
              </a:buBlip>
            </a:pPr>
            <a:r>
              <a:rPr lang="zh-CN" altLang="en-US" sz="2400" b="1"/>
              <a:t>要求： 响应时间短，在一定范围之内；系统可靠性高。</a:t>
            </a:r>
          </a:p>
        </p:txBody>
      </p:sp>
      <p:sp>
        <p:nvSpPr>
          <p:cNvPr id="37893" name="Text Box 7">
            <a:extLst>
              <a:ext uri="{FF2B5EF4-FFF2-40B4-BE49-F238E27FC236}">
                <a16:creationId xmlns:a16="http://schemas.microsoft.com/office/drawing/2014/main" xmlns="" id="{14266309-88FA-4636-9422-5ABE04279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860800"/>
            <a:ext cx="5830888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目前的操作系统，通常具有分时、实时和批处理功能，又称作通用操作系统。可适用于计算、事务处理等多种领域，能运行在多种硬件平台上，如 </a:t>
            </a:r>
            <a:r>
              <a:rPr lang="en-US" altLang="zh-CN" sz="2400" b="1">
                <a:solidFill>
                  <a:srgbClr val="FF0000"/>
                </a:solidFill>
              </a:rPr>
              <a:t>UNIX</a:t>
            </a:r>
            <a:r>
              <a:rPr lang="zh-CN" altLang="en-US" sz="2400" b="1">
                <a:solidFill>
                  <a:srgbClr val="FF0000"/>
                </a:solidFill>
              </a:rPr>
              <a:t>系统、</a:t>
            </a:r>
            <a:r>
              <a:rPr lang="en-US" altLang="zh-CN" sz="2400" b="1">
                <a:solidFill>
                  <a:srgbClr val="FF0000"/>
                </a:solidFill>
              </a:rPr>
              <a:t>Windows NT</a:t>
            </a:r>
            <a:r>
              <a:rPr lang="zh-CN" altLang="en-US" sz="2400" b="1">
                <a:solidFill>
                  <a:srgbClr val="FF0000"/>
                </a:solidFill>
              </a:rPr>
              <a:t>等。</a:t>
            </a:r>
            <a:r>
              <a:rPr lang="en-US" altLang="zh-CN" sz="2400" b="1">
                <a:solidFill>
                  <a:srgbClr val="FF0000"/>
                </a:solidFill>
              </a:rPr>
              <a:t>——</a:t>
            </a:r>
            <a:r>
              <a:rPr lang="zh-CN" altLang="en-US" sz="2400" b="1">
                <a:solidFill>
                  <a:srgbClr val="FF0000"/>
                </a:solidFill>
              </a:rPr>
              <a:t>通用化、小型化</a:t>
            </a:r>
            <a:endParaRPr lang="zh-CN" altLang="en-US" sz="2400" b="1"/>
          </a:p>
        </p:txBody>
      </p:sp>
      <p:pic>
        <p:nvPicPr>
          <p:cNvPr id="37894" name="Picture 9" descr="120">
            <a:extLst>
              <a:ext uri="{FF2B5EF4-FFF2-40B4-BE49-F238E27FC236}">
                <a16:creationId xmlns:a16="http://schemas.microsoft.com/office/drawing/2014/main" xmlns="" id="{AB887005-ACB3-47E4-9DEE-7E78D5D12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94200"/>
            <a:ext cx="1797050" cy="170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xmlns="" id="{C0B288A7-232B-441D-9EC1-F0B1C338EF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xmlns="" id="{93BE074A-9520-4270-BEE9-8CB7E20871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2192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1.2 </a:t>
            </a:r>
            <a:r>
              <a:rPr lang="zh-CN" altLang="en-US" b="1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1.2.5 </a:t>
            </a:r>
            <a:r>
              <a:rPr lang="zh-CN" altLang="en-US" sz="2800" b="1">
                <a:solidFill>
                  <a:srgbClr val="008000"/>
                </a:solidFill>
              </a:rPr>
              <a:t>实时操作系统</a:t>
            </a:r>
            <a:endParaRPr lang="zh-CN" altLang="en-US" sz="2800" b="1"/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xmlns="" id="{14EA10FE-3E04-4827-855B-220C7DFFC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438400"/>
            <a:ext cx="769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7350" indent="-3873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Blip>
                <a:blip r:embed="rId3"/>
              </a:buBlip>
            </a:pPr>
            <a:r>
              <a:rPr lang="zh-CN" altLang="en-US" sz="2400" b="1"/>
              <a:t>批处理系统、分时操作系统和实时操作系统的比较</a:t>
            </a:r>
          </a:p>
        </p:txBody>
      </p:sp>
      <p:graphicFrame>
        <p:nvGraphicFramePr>
          <p:cNvPr id="90206" name="Group 94">
            <a:extLst>
              <a:ext uri="{FF2B5EF4-FFF2-40B4-BE49-F238E27FC236}">
                <a16:creationId xmlns:a16="http://schemas.microsoft.com/office/drawing/2014/main" xmlns="" id="{5ECFCCA9-4BC3-4823-ACFD-5E4801423814}"/>
              </a:ext>
            </a:extLst>
          </p:cNvPr>
          <p:cNvGraphicFramePr>
            <a:graphicFrameLocks noGrp="1"/>
          </p:cNvGraphicFramePr>
          <p:nvPr/>
        </p:nvGraphicFramePr>
        <p:xfrm>
          <a:off x="1331913" y="3154363"/>
          <a:ext cx="6840537" cy="3216277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5576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9053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     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类型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性质</a:t>
                      </a:r>
                    </a:p>
                  </a:txBody>
                  <a:tcPr marL="90000" marR="90000" marT="720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批处理系统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分时系统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实时系统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单道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多道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独立性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有（最强）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同时性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有（最强）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有（很弱）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7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交互性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有（最强）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有（很弱）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7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及时性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有（最强）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3E84E52F-6851-4FA3-B04C-7D890DE2C4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xmlns="" id="{9577954E-B878-455B-B40F-1268AD72F0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5562600" cy="42672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3600" b="1">
                <a:solidFill>
                  <a:srgbClr val="0033CC"/>
                </a:solidFill>
              </a:rPr>
              <a:t>1.2 </a:t>
            </a:r>
            <a:r>
              <a:rPr lang="zh-CN" altLang="en-US" sz="3600" b="1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8000"/>
                </a:solidFill>
              </a:rPr>
              <a:t>1.2.5 </a:t>
            </a:r>
            <a:r>
              <a:rPr lang="zh-CN" altLang="en-US" b="1">
                <a:solidFill>
                  <a:srgbClr val="008000"/>
                </a:solidFill>
              </a:rPr>
              <a:t>操作系统的进一步发展</a:t>
            </a:r>
          </a:p>
          <a:p>
            <a:pPr marL="939800" lvl="1" indent="-482600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b="1"/>
              <a:t>个人计算机上的操作系统</a:t>
            </a:r>
          </a:p>
          <a:p>
            <a:pPr marL="939800" lvl="1" indent="-482600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b="1"/>
              <a:t>嵌入式操作系统</a:t>
            </a:r>
          </a:p>
          <a:p>
            <a:pPr marL="939800" lvl="1" indent="-482600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b="1"/>
              <a:t>网络操作系统</a:t>
            </a:r>
          </a:p>
          <a:p>
            <a:pPr marL="939800" lvl="1" indent="-482600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b="1"/>
              <a:t>分布式操作系统</a:t>
            </a:r>
          </a:p>
          <a:p>
            <a:pPr marL="939800" lvl="1" indent="-482600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b="1"/>
              <a:t>智能化操作系统</a:t>
            </a:r>
          </a:p>
        </p:txBody>
      </p:sp>
      <p:pic>
        <p:nvPicPr>
          <p:cNvPr id="40964" name="Picture 9" descr="BS01749_">
            <a:extLst>
              <a:ext uri="{FF2B5EF4-FFF2-40B4-BE49-F238E27FC236}">
                <a16:creationId xmlns:a16="http://schemas.microsoft.com/office/drawing/2014/main" xmlns="" id="{0A0EA542-2700-48FC-AF33-5FC003FF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038600"/>
            <a:ext cx="35052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3E84E52F-6851-4FA3-B04C-7D890DE2C4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xmlns="" id="{9577954E-B878-455B-B40F-1268AD72F0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363272" cy="42672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3600" b="1" dirty="0">
                <a:solidFill>
                  <a:srgbClr val="0033CC"/>
                </a:solidFill>
              </a:rPr>
              <a:t>1.2 </a:t>
            </a:r>
            <a:r>
              <a:rPr lang="zh-CN" altLang="en-US" sz="3600" b="1" dirty="0">
                <a:solidFill>
                  <a:srgbClr val="0033CC"/>
                </a:solidFill>
              </a:rPr>
              <a:t>操作系统的历史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zh-CN" altLang="en-US" b="1" dirty="0">
                <a:solidFill>
                  <a:srgbClr val="008000"/>
                </a:solidFill>
              </a:rPr>
              <a:t>      图灵奖与操作系统的演变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352153A-6528-4CE2-A904-E088678A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5" y="2512151"/>
            <a:ext cx="7560840" cy="39910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6C85A75C-4F0C-42B2-A48E-148BF73E2D7D}"/>
              </a:ext>
            </a:extLst>
          </p:cNvPr>
          <p:cNvSpPr txBox="1"/>
          <p:nvPr/>
        </p:nvSpPr>
        <p:spPr>
          <a:xfrm>
            <a:off x="2843808" y="6240742"/>
            <a:ext cx="61271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 sz="18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内容来自：上海交通大学并行与分布式系统研究所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-OS-01</a:t>
            </a:r>
            <a:endParaRPr lang="zh-CN" altLang="en-US" sz="18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1092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xmlns="" id="{CCD24C26-8FDF-4287-9064-6ACBC6CDC5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xmlns="" id="{B8442ABC-3470-4D99-8F40-0174111B40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153400" cy="49530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3600" b="1">
                <a:solidFill>
                  <a:srgbClr val="0033CC"/>
                </a:solidFill>
              </a:rPr>
              <a:t>1.3 </a:t>
            </a:r>
            <a:r>
              <a:rPr lang="zh-CN" altLang="en-US" sz="3600" b="1">
                <a:solidFill>
                  <a:srgbClr val="0033CC"/>
                </a:solidFill>
              </a:rPr>
              <a:t>操作系统的基本类型</a:t>
            </a:r>
            <a:endParaRPr lang="zh-CN" altLang="en-US" b="1">
              <a:solidFill>
                <a:srgbClr val="008000"/>
              </a:solidFill>
            </a:endParaRPr>
          </a:p>
          <a:p>
            <a:pPr marL="939800" lvl="1" indent="-482600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b="1"/>
              <a:t>批处理操作系统</a:t>
            </a:r>
            <a:r>
              <a:rPr lang="zh-CN" altLang="en-US" sz="2400" b="1">
                <a:solidFill>
                  <a:srgbClr val="FF3300"/>
                </a:solidFill>
              </a:rPr>
              <a:t>（</a:t>
            </a:r>
            <a:r>
              <a:rPr lang="en-US" altLang="zh-CN" sz="2400" b="1">
                <a:solidFill>
                  <a:srgbClr val="FF3300"/>
                </a:solidFill>
              </a:rPr>
              <a:t>batch processing operating system</a:t>
            </a:r>
            <a:r>
              <a:rPr lang="zh-CN" altLang="en-US" sz="2400" b="1">
                <a:solidFill>
                  <a:srgbClr val="FF3300"/>
                </a:solidFill>
              </a:rPr>
              <a:t>）</a:t>
            </a:r>
          </a:p>
          <a:p>
            <a:pPr marL="939800" lvl="1" indent="-482600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b="1"/>
              <a:t>分时操作系统</a:t>
            </a:r>
            <a:r>
              <a:rPr lang="zh-CN" altLang="en-US" sz="2400" b="1">
                <a:solidFill>
                  <a:srgbClr val="FF3300"/>
                </a:solidFill>
              </a:rPr>
              <a:t>（</a:t>
            </a:r>
            <a:r>
              <a:rPr lang="en-US" altLang="zh-CN" sz="2400" b="1">
                <a:solidFill>
                  <a:srgbClr val="FF3300"/>
                </a:solidFill>
              </a:rPr>
              <a:t>time sharing operating system</a:t>
            </a:r>
            <a:r>
              <a:rPr lang="zh-CN" altLang="en-US" sz="2400" b="1">
                <a:solidFill>
                  <a:srgbClr val="FF3300"/>
                </a:solidFill>
              </a:rPr>
              <a:t>）</a:t>
            </a:r>
          </a:p>
          <a:p>
            <a:pPr marL="939800" lvl="1" indent="-482600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b="1"/>
              <a:t>实时操作系统</a:t>
            </a:r>
            <a:r>
              <a:rPr lang="zh-CN" altLang="en-US" sz="2400" b="1">
                <a:solidFill>
                  <a:srgbClr val="FF3300"/>
                </a:solidFill>
              </a:rPr>
              <a:t>（</a:t>
            </a:r>
            <a:r>
              <a:rPr lang="en-US" altLang="zh-CN" sz="2400" b="1">
                <a:solidFill>
                  <a:srgbClr val="FF3300"/>
                </a:solidFill>
              </a:rPr>
              <a:t>real time operating system</a:t>
            </a:r>
            <a:r>
              <a:rPr lang="zh-CN" altLang="en-US" sz="2400" b="1">
                <a:solidFill>
                  <a:srgbClr val="FF3300"/>
                </a:solidFill>
              </a:rPr>
              <a:t>）</a:t>
            </a:r>
          </a:p>
          <a:p>
            <a:pPr marL="939800" lvl="1" indent="-482600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b="1"/>
              <a:t>个人计算机操作系统</a:t>
            </a:r>
            <a:r>
              <a:rPr lang="zh-CN" altLang="en-US" sz="2400" b="1">
                <a:solidFill>
                  <a:srgbClr val="FF3300"/>
                </a:solidFill>
              </a:rPr>
              <a:t>（</a:t>
            </a:r>
            <a:r>
              <a:rPr lang="en-US" altLang="zh-CN" sz="2400" b="1">
                <a:solidFill>
                  <a:srgbClr val="FF3300"/>
                </a:solidFill>
              </a:rPr>
              <a:t>personal computer operating system</a:t>
            </a:r>
            <a:r>
              <a:rPr lang="zh-CN" altLang="en-US" sz="2400" b="1">
                <a:solidFill>
                  <a:srgbClr val="FF3300"/>
                </a:solidFill>
              </a:rPr>
              <a:t>）</a:t>
            </a:r>
          </a:p>
          <a:p>
            <a:pPr marL="939800" lvl="1" indent="-482600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b="1"/>
              <a:t>网络操作系统</a:t>
            </a:r>
            <a:r>
              <a:rPr lang="zh-CN" altLang="en-US" sz="2400" b="1">
                <a:solidFill>
                  <a:srgbClr val="FF3300"/>
                </a:solidFill>
              </a:rPr>
              <a:t>（</a:t>
            </a:r>
            <a:r>
              <a:rPr lang="en-US" altLang="zh-CN" sz="2400" b="1">
                <a:solidFill>
                  <a:srgbClr val="FF3300"/>
                </a:solidFill>
              </a:rPr>
              <a:t>network operating system</a:t>
            </a:r>
            <a:r>
              <a:rPr lang="zh-CN" altLang="en-US" sz="2400" b="1">
                <a:solidFill>
                  <a:srgbClr val="FF3300"/>
                </a:solidFill>
              </a:rPr>
              <a:t>）</a:t>
            </a:r>
          </a:p>
          <a:p>
            <a:pPr marL="939800" lvl="1" indent="-482600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b="1"/>
              <a:t>分布式操作系统</a:t>
            </a:r>
            <a:r>
              <a:rPr lang="zh-CN" altLang="en-US" sz="2400" b="1">
                <a:solidFill>
                  <a:srgbClr val="FF3300"/>
                </a:solidFill>
              </a:rPr>
              <a:t>（</a:t>
            </a:r>
            <a:r>
              <a:rPr lang="en-US" altLang="zh-CN" sz="2400" b="1">
                <a:solidFill>
                  <a:srgbClr val="FF3300"/>
                </a:solidFill>
              </a:rPr>
              <a:t>distributed operating system</a:t>
            </a:r>
            <a:r>
              <a:rPr lang="zh-CN" altLang="en-US" sz="2400" b="1">
                <a:solidFill>
                  <a:srgbClr val="FF3300"/>
                </a:solidFill>
              </a:rPr>
              <a:t>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xmlns="" id="{583F921B-CF55-4851-8454-66DE34A1BA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8195" name="Text Box 21">
            <a:extLst>
              <a:ext uri="{FF2B5EF4-FFF2-40B4-BE49-F238E27FC236}">
                <a16:creationId xmlns:a16="http://schemas.microsoft.com/office/drawing/2014/main" xmlns="" id="{5C648F6D-ECF7-4EE6-8BC7-8D129961C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3429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1.1 </a:t>
            </a:r>
            <a:r>
              <a:rPr lang="zh-CN" altLang="en-US" b="1">
                <a:solidFill>
                  <a:srgbClr val="0033CC"/>
                </a:solidFill>
              </a:rPr>
              <a:t>操作系统概念</a:t>
            </a:r>
          </a:p>
        </p:txBody>
      </p:sp>
      <p:sp>
        <p:nvSpPr>
          <p:cNvPr id="8196" name="Rectangle 27">
            <a:extLst>
              <a:ext uri="{FF2B5EF4-FFF2-40B4-BE49-F238E27FC236}">
                <a16:creationId xmlns:a16="http://schemas.microsoft.com/office/drawing/2014/main" xmlns="" id="{AD85FEAB-23CC-47D6-8EB4-FB7C19FF0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63" y="2714625"/>
            <a:ext cx="5526087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r>
              <a:rPr kumimoji="0" lang="en-US" altLang="zh-CN" b="1">
                <a:solidFill>
                  <a:srgbClr val="003399"/>
                </a:solidFill>
              </a:rPr>
              <a:t>  </a:t>
            </a:r>
            <a:r>
              <a:rPr kumimoji="0" lang="zh-CN" altLang="en-US" b="1">
                <a:solidFill>
                  <a:srgbClr val="003399"/>
                </a:solidFill>
              </a:rPr>
              <a:t>应用程序</a:t>
            </a:r>
            <a:endParaRPr kumimoji="0" lang="zh-CN" altLang="en-US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>
                <a:solidFill>
                  <a:srgbClr val="FF3300"/>
                </a:solidFill>
              </a:rPr>
              <a:t>-----------------------</a:t>
            </a:r>
            <a:r>
              <a:rPr kumimoji="0" lang="en-US" altLang="zh-CN" sz="2800" b="1"/>
              <a:t>  </a:t>
            </a:r>
            <a:r>
              <a:rPr kumimoji="0" lang="zh-CN" altLang="en-US" sz="2800" b="1"/>
              <a:t>虚机器界面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        </a:t>
            </a:r>
            <a:r>
              <a:rPr kumimoji="0" lang="zh-CN" altLang="en-US" sz="2800" b="1">
                <a:solidFill>
                  <a:srgbClr val="003399"/>
                </a:solidFill>
              </a:rPr>
              <a:t>操作系统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>
                <a:solidFill>
                  <a:srgbClr val="FF3300"/>
                </a:solidFill>
              </a:rPr>
              <a:t>-----------------------</a:t>
            </a:r>
            <a:r>
              <a:rPr kumimoji="0" lang="en-US" altLang="zh-CN" sz="2800" b="1"/>
              <a:t>  </a:t>
            </a:r>
            <a:r>
              <a:rPr kumimoji="0" lang="zh-CN" altLang="en-US" sz="2800" b="1"/>
              <a:t>物理机器界面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          </a:t>
            </a:r>
            <a:r>
              <a:rPr kumimoji="0" lang="zh-CN" altLang="en-US" sz="2800" b="1">
                <a:solidFill>
                  <a:srgbClr val="003399"/>
                </a:solidFill>
              </a:rPr>
              <a:t>硬件</a:t>
            </a:r>
          </a:p>
        </p:txBody>
      </p:sp>
      <p:sp>
        <p:nvSpPr>
          <p:cNvPr id="8197" name="WordArt 29">
            <a:extLst>
              <a:ext uri="{FF2B5EF4-FFF2-40B4-BE49-F238E27FC236}">
                <a16:creationId xmlns:a16="http://schemas.microsoft.com/office/drawing/2014/main" xmlns="" id="{EA3F06C7-097B-4EA7-8050-EA08AC31A5C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427538" y="1484313"/>
            <a:ext cx="3889375" cy="649287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操作系统能做什么？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xmlns="" id="{C12AC7E2-0250-45C0-86EA-9EF130082B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xmlns="" id="{C63DC695-AA39-45FC-896E-355BE95D2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6096000" cy="33528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3600" b="1">
                <a:solidFill>
                  <a:srgbClr val="0033CC"/>
                </a:solidFill>
              </a:rPr>
              <a:t>1.3 </a:t>
            </a:r>
            <a:r>
              <a:rPr lang="zh-CN" altLang="en-US" sz="3600" b="1">
                <a:solidFill>
                  <a:srgbClr val="0033CC"/>
                </a:solidFill>
              </a:rPr>
              <a:t>操作系统的基本类型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8000"/>
                </a:solidFill>
              </a:rPr>
              <a:t>1.3.1 </a:t>
            </a:r>
            <a:r>
              <a:rPr lang="zh-CN" altLang="en-US" b="1">
                <a:solidFill>
                  <a:srgbClr val="008000"/>
                </a:solidFill>
              </a:rPr>
              <a:t>批处理操作系统</a:t>
            </a:r>
          </a:p>
          <a:p>
            <a:pPr marL="939800" lvl="1" indent="-482600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b="1"/>
              <a:t>特征</a:t>
            </a:r>
          </a:p>
          <a:p>
            <a:pPr marL="1282700" lvl="2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3"/>
              </a:buBlip>
            </a:pPr>
            <a:r>
              <a:rPr lang="zh-CN" altLang="en-US" b="1"/>
              <a:t>用户脱机使用计算机</a:t>
            </a:r>
          </a:p>
          <a:p>
            <a:pPr marL="1282700" lvl="2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3"/>
              </a:buBlip>
            </a:pPr>
            <a:r>
              <a:rPr lang="zh-CN" altLang="en-US" b="1"/>
              <a:t>成批处理</a:t>
            </a:r>
          </a:p>
          <a:p>
            <a:pPr marL="1282700" lvl="2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3"/>
              </a:buBlip>
            </a:pPr>
            <a:r>
              <a:rPr lang="zh-CN" altLang="en-US" b="1"/>
              <a:t>多道程序运行</a:t>
            </a:r>
          </a:p>
        </p:txBody>
      </p:sp>
      <p:grpSp>
        <p:nvGrpSpPr>
          <p:cNvPr id="43012" name="Group 36">
            <a:extLst>
              <a:ext uri="{FF2B5EF4-FFF2-40B4-BE49-F238E27FC236}">
                <a16:creationId xmlns:a16="http://schemas.microsoft.com/office/drawing/2014/main" xmlns="" id="{483605F1-DD74-4955-9F12-93B1FB135090}"/>
              </a:ext>
            </a:extLst>
          </p:cNvPr>
          <p:cNvGrpSpPr>
            <a:grpSpLocks/>
          </p:cNvGrpSpPr>
          <p:nvPr/>
        </p:nvGrpSpPr>
        <p:grpSpPr bwMode="auto">
          <a:xfrm>
            <a:off x="1157288" y="4343400"/>
            <a:ext cx="6691312" cy="1968500"/>
            <a:chOff x="528" y="2760"/>
            <a:chExt cx="4215" cy="1240"/>
          </a:xfrm>
        </p:grpSpPr>
        <p:sp>
          <p:nvSpPr>
            <p:cNvPr id="43013" name="Oval 5">
              <a:extLst>
                <a:ext uri="{FF2B5EF4-FFF2-40B4-BE49-F238E27FC236}">
                  <a16:creationId xmlns:a16="http://schemas.microsoft.com/office/drawing/2014/main" xmlns="" id="{4D4474C7-1C97-4803-9C11-8066E51A2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168"/>
              <a:ext cx="432" cy="33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/>
                <a:t>提交</a:t>
              </a:r>
            </a:p>
          </p:txBody>
        </p:sp>
        <p:sp>
          <p:nvSpPr>
            <p:cNvPr id="43014" name="Oval 6">
              <a:extLst>
                <a:ext uri="{FF2B5EF4-FFF2-40B4-BE49-F238E27FC236}">
                  <a16:creationId xmlns:a16="http://schemas.microsoft.com/office/drawing/2014/main" xmlns="" id="{9248A974-1833-486C-8C15-D9C15E2E3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4" y="3168"/>
              <a:ext cx="432" cy="33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/>
                <a:t>收容</a:t>
              </a:r>
            </a:p>
          </p:txBody>
        </p:sp>
        <p:grpSp>
          <p:nvGrpSpPr>
            <p:cNvPr id="43015" name="Group 29">
              <a:extLst>
                <a:ext uri="{FF2B5EF4-FFF2-40B4-BE49-F238E27FC236}">
                  <a16:creationId xmlns:a16="http://schemas.microsoft.com/office/drawing/2014/main" xmlns="" id="{958C4C77-D231-41E4-A095-93ABA463E2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8" y="2760"/>
              <a:ext cx="1200" cy="1152"/>
              <a:chOff x="2775" y="2541"/>
              <a:chExt cx="1200" cy="1152"/>
            </a:xfrm>
          </p:grpSpPr>
          <p:sp>
            <p:nvSpPr>
              <p:cNvPr id="43034" name="Oval 25">
                <a:extLst>
                  <a:ext uri="{FF2B5EF4-FFF2-40B4-BE49-F238E27FC236}">
                    <a16:creationId xmlns:a16="http://schemas.microsoft.com/office/drawing/2014/main" xmlns="" id="{3497B7A4-94FE-4FBF-8976-E71EB20F7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2541"/>
                <a:ext cx="1200" cy="1152"/>
              </a:xfrm>
              <a:prstGeom prst="ellipse">
                <a:avLst/>
              </a:prstGeom>
              <a:solidFill>
                <a:srgbClr val="00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sp>
            <p:nvSpPr>
              <p:cNvPr id="43035" name="Oval 7">
                <a:extLst>
                  <a:ext uri="{FF2B5EF4-FFF2-40B4-BE49-F238E27FC236}">
                    <a16:creationId xmlns:a16="http://schemas.microsoft.com/office/drawing/2014/main" xmlns="" id="{010FB18E-527B-4E79-85B1-84169EACD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2592"/>
                <a:ext cx="432" cy="336"/>
              </a:xfrm>
              <a:prstGeom prst="ellipse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/>
                  <a:t>运行</a:t>
                </a:r>
              </a:p>
            </p:txBody>
          </p:sp>
          <p:sp>
            <p:nvSpPr>
              <p:cNvPr id="43036" name="Oval 8">
                <a:extLst>
                  <a:ext uri="{FF2B5EF4-FFF2-40B4-BE49-F238E27FC236}">
                    <a16:creationId xmlns:a16="http://schemas.microsoft.com/office/drawing/2014/main" xmlns="" id="{6CE25E40-BB88-4F30-B4BB-11D8F7A0EB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3" y="3129"/>
                <a:ext cx="432" cy="336"/>
              </a:xfrm>
              <a:prstGeom prst="ellipse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/>
                  <a:t>就绪</a:t>
                </a:r>
              </a:p>
            </p:txBody>
          </p:sp>
          <p:sp>
            <p:nvSpPr>
              <p:cNvPr id="43037" name="Oval 9">
                <a:extLst>
                  <a:ext uri="{FF2B5EF4-FFF2-40B4-BE49-F238E27FC236}">
                    <a16:creationId xmlns:a16="http://schemas.microsoft.com/office/drawing/2014/main" xmlns="" id="{DC91B79A-A7D8-4A32-B0F3-D1B97648E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4" y="3120"/>
                <a:ext cx="432" cy="336"/>
              </a:xfrm>
              <a:prstGeom prst="ellipse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/>
                  <a:t>等待</a:t>
                </a:r>
              </a:p>
            </p:txBody>
          </p:sp>
          <p:sp>
            <p:nvSpPr>
              <p:cNvPr id="43038" name="Line 10">
                <a:extLst>
                  <a:ext uri="{FF2B5EF4-FFF2-40B4-BE49-F238E27FC236}">
                    <a16:creationId xmlns:a16="http://schemas.microsoft.com/office/drawing/2014/main" xmlns="" id="{619EFAD1-C3C3-42F4-92A1-942BA3911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68" y="2928"/>
                <a:ext cx="144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39" name="Line 11">
                <a:extLst>
                  <a:ext uri="{FF2B5EF4-FFF2-40B4-BE49-F238E27FC236}">
                    <a16:creationId xmlns:a16="http://schemas.microsoft.com/office/drawing/2014/main" xmlns="" id="{142FBBF4-B9C7-41B4-B22C-97FEA80330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2" y="2880"/>
                <a:ext cx="144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40" name="Line 12">
                <a:extLst>
                  <a:ext uri="{FF2B5EF4-FFF2-40B4-BE49-F238E27FC236}">
                    <a16:creationId xmlns:a16="http://schemas.microsoft.com/office/drawing/2014/main" xmlns="" id="{1B5D8669-AC61-489A-AF44-8B0CA81F2C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6" y="2889"/>
                <a:ext cx="19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41" name="Line 13">
                <a:extLst>
                  <a:ext uri="{FF2B5EF4-FFF2-40B4-BE49-F238E27FC236}">
                    <a16:creationId xmlns:a16="http://schemas.microsoft.com/office/drawing/2014/main" xmlns="" id="{5DACBD6E-4FD0-45D9-9A63-5BE08B33DD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82" y="3285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016" name="Oval 14">
              <a:extLst>
                <a:ext uri="{FF2B5EF4-FFF2-40B4-BE49-F238E27FC236}">
                  <a16:creationId xmlns:a16="http://schemas.microsoft.com/office/drawing/2014/main" xmlns="" id="{5F96BF9A-D2D3-4C76-B114-1D7986CF1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7" y="2810"/>
              <a:ext cx="432" cy="33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/>
                <a:t>完成</a:t>
              </a:r>
            </a:p>
          </p:txBody>
        </p:sp>
        <p:grpSp>
          <p:nvGrpSpPr>
            <p:cNvPr id="43017" name="Group 18">
              <a:extLst>
                <a:ext uri="{FF2B5EF4-FFF2-40B4-BE49-F238E27FC236}">
                  <a16:creationId xmlns:a16="http://schemas.microsoft.com/office/drawing/2014/main" xmlns="" id="{0574FC41-F3DA-41C9-B0B6-2AA5BEA044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6" y="3643"/>
              <a:ext cx="728" cy="352"/>
              <a:chOff x="1144" y="3688"/>
              <a:chExt cx="728" cy="352"/>
            </a:xfrm>
          </p:grpSpPr>
          <p:sp>
            <p:nvSpPr>
              <p:cNvPr id="43032" name="Freeform 17">
                <a:extLst>
                  <a:ext uri="{FF2B5EF4-FFF2-40B4-BE49-F238E27FC236}">
                    <a16:creationId xmlns:a16="http://schemas.microsoft.com/office/drawing/2014/main" xmlns="" id="{2673BF08-144E-4BA7-990D-2535E5243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4" y="3688"/>
                <a:ext cx="720" cy="352"/>
              </a:xfrm>
              <a:custGeom>
                <a:avLst/>
                <a:gdLst>
                  <a:gd name="T0" fmla="*/ 8 w 720"/>
                  <a:gd name="T1" fmla="*/ 104 h 352"/>
                  <a:gd name="T2" fmla="*/ 104 w 720"/>
                  <a:gd name="T3" fmla="*/ 56 h 352"/>
                  <a:gd name="T4" fmla="*/ 344 w 720"/>
                  <a:gd name="T5" fmla="*/ 56 h 352"/>
                  <a:gd name="T6" fmla="*/ 488 w 720"/>
                  <a:gd name="T7" fmla="*/ 8 h 352"/>
                  <a:gd name="T8" fmla="*/ 680 w 720"/>
                  <a:gd name="T9" fmla="*/ 104 h 352"/>
                  <a:gd name="T10" fmla="*/ 680 w 720"/>
                  <a:gd name="T11" fmla="*/ 248 h 352"/>
                  <a:gd name="T12" fmla="*/ 440 w 720"/>
                  <a:gd name="T13" fmla="*/ 344 h 352"/>
                  <a:gd name="T14" fmla="*/ 152 w 720"/>
                  <a:gd name="T15" fmla="*/ 296 h 352"/>
                  <a:gd name="T16" fmla="*/ 56 w 720"/>
                  <a:gd name="T17" fmla="*/ 248 h 352"/>
                  <a:gd name="T18" fmla="*/ 8 w 720"/>
                  <a:gd name="T19" fmla="*/ 104 h 3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20"/>
                  <a:gd name="T31" fmla="*/ 0 h 352"/>
                  <a:gd name="T32" fmla="*/ 720 w 720"/>
                  <a:gd name="T33" fmla="*/ 352 h 3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20" h="352">
                    <a:moveTo>
                      <a:pt x="8" y="104"/>
                    </a:moveTo>
                    <a:cubicBezTo>
                      <a:pt x="16" y="72"/>
                      <a:pt x="48" y="64"/>
                      <a:pt x="104" y="56"/>
                    </a:cubicBezTo>
                    <a:cubicBezTo>
                      <a:pt x="160" y="48"/>
                      <a:pt x="280" y="64"/>
                      <a:pt x="344" y="56"/>
                    </a:cubicBezTo>
                    <a:cubicBezTo>
                      <a:pt x="408" y="48"/>
                      <a:pt x="432" y="0"/>
                      <a:pt x="488" y="8"/>
                    </a:cubicBezTo>
                    <a:cubicBezTo>
                      <a:pt x="544" y="16"/>
                      <a:pt x="648" y="64"/>
                      <a:pt x="680" y="104"/>
                    </a:cubicBezTo>
                    <a:cubicBezTo>
                      <a:pt x="712" y="144"/>
                      <a:pt x="720" y="208"/>
                      <a:pt x="680" y="248"/>
                    </a:cubicBezTo>
                    <a:cubicBezTo>
                      <a:pt x="640" y="288"/>
                      <a:pt x="528" y="336"/>
                      <a:pt x="440" y="344"/>
                    </a:cubicBezTo>
                    <a:cubicBezTo>
                      <a:pt x="352" y="352"/>
                      <a:pt x="216" y="312"/>
                      <a:pt x="152" y="296"/>
                    </a:cubicBezTo>
                    <a:cubicBezTo>
                      <a:pt x="88" y="280"/>
                      <a:pt x="80" y="280"/>
                      <a:pt x="56" y="248"/>
                    </a:cubicBezTo>
                    <a:cubicBezTo>
                      <a:pt x="32" y="216"/>
                      <a:pt x="0" y="136"/>
                      <a:pt x="8" y="104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33" name="Text Box 16">
                <a:extLst>
                  <a:ext uri="{FF2B5EF4-FFF2-40B4-BE49-F238E27FC236}">
                    <a16:creationId xmlns:a16="http://schemas.microsoft.com/office/drawing/2014/main" xmlns="" id="{B99A8AD7-F808-4121-9B15-CE4B1B6398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44"/>
                <a:ext cx="72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1800" b="1"/>
                  <a:t>作业录入</a:t>
                </a:r>
              </a:p>
            </p:txBody>
          </p:sp>
        </p:grpSp>
        <p:grpSp>
          <p:nvGrpSpPr>
            <p:cNvPr id="43018" name="Group 19">
              <a:extLst>
                <a:ext uri="{FF2B5EF4-FFF2-40B4-BE49-F238E27FC236}">
                  <a16:creationId xmlns:a16="http://schemas.microsoft.com/office/drawing/2014/main" xmlns="" id="{DDC0EAF6-755C-462D-BE7B-D941EB070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0" y="3648"/>
              <a:ext cx="728" cy="352"/>
              <a:chOff x="1144" y="3688"/>
              <a:chExt cx="728" cy="352"/>
            </a:xfrm>
          </p:grpSpPr>
          <p:sp>
            <p:nvSpPr>
              <p:cNvPr id="43030" name="Freeform 20">
                <a:extLst>
                  <a:ext uri="{FF2B5EF4-FFF2-40B4-BE49-F238E27FC236}">
                    <a16:creationId xmlns:a16="http://schemas.microsoft.com/office/drawing/2014/main" xmlns="" id="{6515975F-FCB8-40AF-8D1F-B6C545AC1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4" y="3688"/>
                <a:ext cx="720" cy="352"/>
              </a:xfrm>
              <a:custGeom>
                <a:avLst/>
                <a:gdLst>
                  <a:gd name="T0" fmla="*/ 8 w 720"/>
                  <a:gd name="T1" fmla="*/ 104 h 352"/>
                  <a:gd name="T2" fmla="*/ 104 w 720"/>
                  <a:gd name="T3" fmla="*/ 56 h 352"/>
                  <a:gd name="T4" fmla="*/ 344 w 720"/>
                  <a:gd name="T5" fmla="*/ 56 h 352"/>
                  <a:gd name="T6" fmla="*/ 488 w 720"/>
                  <a:gd name="T7" fmla="*/ 8 h 352"/>
                  <a:gd name="T8" fmla="*/ 680 w 720"/>
                  <a:gd name="T9" fmla="*/ 104 h 352"/>
                  <a:gd name="T10" fmla="*/ 680 w 720"/>
                  <a:gd name="T11" fmla="*/ 248 h 352"/>
                  <a:gd name="T12" fmla="*/ 440 w 720"/>
                  <a:gd name="T13" fmla="*/ 344 h 352"/>
                  <a:gd name="T14" fmla="*/ 152 w 720"/>
                  <a:gd name="T15" fmla="*/ 296 h 352"/>
                  <a:gd name="T16" fmla="*/ 56 w 720"/>
                  <a:gd name="T17" fmla="*/ 248 h 352"/>
                  <a:gd name="T18" fmla="*/ 8 w 720"/>
                  <a:gd name="T19" fmla="*/ 104 h 3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20"/>
                  <a:gd name="T31" fmla="*/ 0 h 352"/>
                  <a:gd name="T32" fmla="*/ 720 w 720"/>
                  <a:gd name="T33" fmla="*/ 352 h 3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20" h="352">
                    <a:moveTo>
                      <a:pt x="8" y="104"/>
                    </a:moveTo>
                    <a:cubicBezTo>
                      <a:pt x="16" y="72"/>
                      <a:pt x="48" y="64"/>
                      <a:pt x="104" y="56"/>
                    </a:cubicBezTo>
                    <a:cubicBezTo>
                      <a:pt x="160" y="48"/>
                      <a:pt x="280" y="64"/>
                      <a:pt x="344" y="56"/>
                    </a:cubicBezTo>
                    <a:cubicBezTo>
                      <a:pt x="408" y="48"/>
                      <a:pt x="432" y="0"/>
                      <a:pt x="488" y="8"/>
                    </a:cubicBezTo>
                    <a:cubicBezTo>
                      <a:pt x="544" y="16"/>
                      <a:pt x="648" y="64"/>
                      <a:pt x="680" y="104"/>
                    </a:cubicBezTo>
                    <a:cubicBezTo>
                      <a:pt x="712" y="144"/>
                      <a:pt x="720" y="208"/>
                      <a:pt x="680" y="248"/>
                    </a:cubicBezTo>
                    <a:cubicBezTo>
                      <a:pt x="640" y="288"/>
                      <a:pt x="528" y="336"/>
                      <a:pt x="440" y="344"/>
                    </a:cubicBezTo>
                    <a:cubicBezTo>
                      <a:pt x="352" y="352"/>
                      <a:pt x="216" y="312"/>
                      <a:pt x="152" y="296"/>
                    </a:cubicBezTo>
                    <a:cubicBezTo>
                      <a:pt x="88" y="280"/>
                      <a:pt x="80" y="280"/>
                      <a:pt x="56" y="248"/>
                    </a:cubicBezTo>
                    <a:cubicBezTo>
                      <a:pt x="32" y="216"/>
                      <a:pt x="0" y="136"/>
                      <a:pt x="8" y="104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31" name="Text Box 21">
                <a:extLst>
                  <a:ext uri="{FF2B5EF4-FFF2-40B4-BE49-F238E27FC236}">
                    <a16:creationId xmlns:a16="http://schemas.microsoft.com/office/drawing/2014/main" xmlns="" id="{61B0908C-B021-460B-AE6C-2E448F90CB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44"/>
                <a:ext cx="72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1800" b="1"/>
                  <a:t>作业调度</a:t>
                </a:r>
              </a:p>
            </p:txBody>
          </p:sp>
        </p:grpSp>
        <p:grpSp>
          <p:nvGrpSpPr>
            <p:cNvPr id="43019" name="Group 22">
              <a:extLst>
                <a:ext uri="{FF2B5EF4-FFF2-40B4-BE49-F238E27FC236}">
                  <a16:creationId xmlns:a16="http://schemas.microsoft.com/office/drawing/2014/main" xmlns="" id="{B7DE9168-7C3D-499E-96F3-59BE28CC8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5" y="3389"/>
              <a:ext cx="728" cy="352"/>
              <a:chOff x="1144" y="3688"/>
              <a:chExt cx="728" cy="352"/>
            </a:xfrm>
          </p:grpSpPr>
          <p:sp>
            <p:nvSpPr>
              <p:cNvPr id="43028" name="Freeform 23">
                <a:extLst>
                  <a:ext uri="{FF2B5EF4-FFF2-40B4-BE49-F238E27FC236}">
                    <a16:creationId xmlns:a16="http://schemas.microsoft.com/office/drawing/2014/main" xmlns="" id="{A1FE50C7-E5F6-4DD2-905B-3BD7A9E99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4" y="3688"/>
                <a:ext cx="720" cy="352"/>
              </a:xfrm>
              <a:custGeom>
                <a:avLst/>
                <a:gdLst>
                  <a:gd name="T0" fmla="*/ 8 w 720"/>
                  <a:gd name="T1" fmla="*/ 104 h 352"/>
                  <a:gd name="T2" fmla="*/ 104 w 720"/>
                  <a:gd name="T3" fmla="*/ 56 h 352"/>
                  <a:gd name="T4" fmla="*/ 344 w 720"/>
                  <a:gd name="T5" fmla="*/ 56 h 352"/>
                  <a:gd name="T6" fmla="*/ 488 w 720"/>
                  <a:gd name="T7" fmla="*/ 8 h 352"/>
                  <a:gd name="T8" fmla="*/ 680 w 720"/>
                  <a:gd name="T9" fmla="*/ 104 h 352"/>
                  <a:gd name="T10" fmla="*/ 680 w 720"/>
                  <a:gd name="T11" fmla="*/ 248 h 352"/>
                  <a:gd name="T12" fmla="*/ 440 w 720"/>
                  <a:gd name="T13" fmla="*/ 344 h 352"/>
                  <a:gd name="T14" fmla="*/ 152 w 720"/>
                  <a:gd name="T15" fmla="*/ 296 h 352"/>
                  <a:gd name="T16" fmla="*/ 56 w 720"/>
                  <a:gd name="T17" fmla="*/ 248 h 352"/>
                  <a:gd name="T18" fmla="*/ 8 w 720"/>
                  <a:gd name="T19" fmla="*/ 104 h 3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20"/>
                  <a:gd name="T31" fmla="*/ 0 h 352"/>
                  <a:gd name="T32" fmla="*/ 720 w 720"/>
                  <a:gd name="T33" fmla="*/ 352 h 3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20" h="352">
                    <a:moveTo>
                      <a:pt x="8" y="104"/>
                    </a:moveTo>
                    <a:cubicBezTo>
                      <a:pt x="16" y="72"/>
                      <a:pt x="48" y="64"/>
                      <a:pt x="104" y="56"/>
                    </a:cubicBezTo>
                    <a:cubicBezTo>
                      <a:pt x="160" y="48"/>
                      <a:pt x="280" y="64"/>
                      <a:pt x="344" y="56"/>
                    </a:cubicBezTo>
                    <a:cubicBezTo>
                      <a:pt x="408" y="48"/>
                      <a:pt x="432" y="0"/>
                      <a:pt x="488" y="8"/>
                    </a:cubicBezTo>
                    <a:cubicBezTo>
                      <a:pt x="544" y="16"/>
                      <a:pt x="648" y="64"/>
                      <a:pt x="680" y="104"/>
                    </a:cubicBezTo>
                    <a:cubicBezTo>
                      <a:pt x="712" y="144"/>
                      <a:pt x="720" y="208"/>
                      <a:pt x="680" y="248"/>
                    </a:cubicBezTo>
                    <a:cubicBezTo>
                      <a:pt x="640" y="288"/>
                      <a:pt x="528" y="336"/>
                      <a:pt x="440" y="344"/>
                    </a:cubicBezTo>
                    <a:cubicBezTo>
                      <a:pt x="352" y="352"/>
                      <a:pt x="216" y="312"/>
                      <a:pt x="152" y="296"/>
                    </a:cubicBezTo>
                    <a:cubicBezTo>
                      <a:pt x="88" y="280"/>
                      <a:pt x="80" y="280"/>
                      <a:pt x="56" y="248"/>
                    </a:cubicBezTo>
                    <a:cubicBezTo>
                      <a:pt x="32" y="216"/>
                      <a:pt x="0" y="136"/>
                      <a:pt x="8" y="104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29" name="Text Box 24">
                <a:extLst>
                  <a:ext uri="{FF2B5EF4-FFF2-40B4-BE49-F238E27FC236}">
                    <a16:creationId xmlns:a16="http://schemas.microsoft.com/office/drawing/2014/main" xmlns="" id="{2F75CD31-940B-4040-9B29-47906966DE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44"/>
                <a:ext cx="72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1800" b="1"/>
                  <a:t>作业调度</a:t>
                </a:r>
              </a:p>
            </p:txBody>
          </p:sp>
        </p:grpSp>
        <p:sp>
          <p:nvSpPr>
            <p:cNvPr id="43020" name="Text Box 26">
              <a:extLst>
                <a:ext uri="{FF2B5EF4-FFF2-40B4-BE49-F238E27FC236}">
                  <a16:creationId xmlns:a16="http://schemas.microsoft.com/office/drawing/2014/main" xmlns="" id="{07DB7193-7BC3-46DE-BDD5-BED7491F6C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3216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/>
                <a:t>用户</a:t>
              </a:r>
            </a:p>
          </p:txBody>
        </p:sp>
        <p:sp>
          <p:nvSpPr>
            <p:cNvPr id="43021" name="Line 27">
              <a:extLst>
                <a:ext uri="{FF2B5EF4-FFF2-40B4-BE49-F238E27FC236}">
                  <a16:creationId xmlns:a16="http://schemas.microsoft.com/office/drawing/2014/main" xmlns="" id="{6BA280A8-E664-4159-9011-6B60B7181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333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22" name="Line 30">
              <a:extLst>
                <a:ext uri="{FF2B5EF4-FFF2-40B4-BE49-F238E27FC236}">
                  <a16:creationId xmlns:a16="http://schemas.microsoft.com/office/drawing/2014/main" xmlns="" id="{E1FAB25D-8041-48C4-A38B-C75695CB11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3333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23" name="Line 31">
              <a:extLst>
                <a:ext uri="{FF2B5EF4-FFF2-40B4-BE49-F238E27FC236}">
                  <a16:creationId xmlns:a16="http://schemas.microsoft.com/office/drawing/2014/main" xmlns="" id="{58F28F65-4BA5-4EAD-A8D1-9EBF4DC1D8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333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24" name="Line 32">
              <a:extLst>
                <a:ext uri="{FF2B5EF4-FFF2-40B4-BE49-F238E27FC236}">
                  <a16:creationId xmlns:a16="http://schemas.microsoft.com/office/drawing/2014/main" xmlns="" id="{F87E82E1-5735-4749-B0A4-BA335C8BC9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2" y="2976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25" name="Line 33">
              <a:extLst>
                <a:ext uri="{FF2B5EF4-FFF2-40B4-BE49-F238E27FC236}">
                  <a16:creationId xmlns:a16="http://schemas.microsoft.com/office/drawing/2014/main" xmlns="" id="{A4F3F12D-A211-4666-A820-FDB3DB245B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36" y="2967"/>
              <a:ext cx="432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26" name="Line 34">
              <a:extLst>
                <a:ext uri="{FF2B5EF4-FFF2-40B4-BE49-F238E27FC236}">
                  <a16:creationId xmlns:a16="http://schemas.microsoft.com/office/drawing/2014/main" xmlns="" id="{610E91E7-66F6-48FE-9546-3432AC0E7E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331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27" name="Line 35">
              <a:extLst>
                <a:ext uri="{FF2B5EF4-FFF2-40B4-BE49-F238E27FC236}">
                  <a16:creationId xmlns:a16="http://schemas.microsoft.com/office/drawing/2014/main" xmlns="" id="{AF5F0177-7CE7-4495-BE00-5C3EA246C8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5" y="3321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xmlns="" id="{027DED4B-1C5F-428F-90AB-295EE0E2F2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xmlns="" id="{3AA6C3DF-4BB1-4598-9BD1-460DD77EF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382000" cy="5018088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15000"/>
              </a:spcBef>
              <a:buFontTx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1.3 </a:t>
            </a:r>
            <a:r>
              <a:rPr lang="zh-CN" altLang="en-US" b="1" dirty="0">
                <a:solidFill>
                  <a:srgbClr val="0033CC"/>
                </a:solidFill>
              </a:rPr>
              <a:t>操作系统的基本类型</a:t>
            </a: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FontTx/>
              <a:buNone/>
            </a:pPr>
            <a:r>
              <a:rPr lang="en-US" altLang="zh-CN" sz="2800" b="1" dirty="0">
                <a:solidFill>
                  <a:srgbClr val="008000"/>
                </a:solidFill>
              </a:rPr>
              <a:t>1.3.1 </a:t>
            </a:r>
            <a:r>
              <a:rPr lang="zh-CN" altLang="en-US" sz="2800" b="1" dirty="0">
                <a:solidFill>
                  <a:srgbClr val="008000"/>
                </a:solidFill>
              </a:rPr>
              <a:t>批处理操作系统</a:t>
            </a:r>
          </a:p>
          <a:p>
            <a:pPr marL="835025" lvl="1" indent="-377825" eaLnBrk="1" hangingPunct="1">
              <a:lnSpc>
                <a:spcPct val="105000"/>
              </a:lnSpc>
              <a:spcBef>
                <a:spcPct val="15000"/>
              </a:spcBef>
              <a:buFontTx/>
              <a:buBlip>
                <a:blip r:embed="rId3"/>
              </a:buBlip>
            </a:pPr>
            <a:r>
              <a:rPr lang="zh-CN" altLang="en-US" sz="2400" b="1" dirty="0"/>
              <a:t>优点</a:t>
            </a:r>
          </a:p>
          <a:p>
            <a:pPr marL="1282700" lvl="2" eaLnBrk="1" hangingPunct="1">
              <a:lnSpc>
                <a:spcPct val="105000"/>
              </a:lnSpc>
              <a:spcBef>
                <a:spcPct val="15000"/>
              </a:spcBef>
              <a:buFontTx/>
              <a:buBlip>
                <a:blip r:embed="rId4"/>
              </a:buBlip>
            </a:pPr>
            <a:r>
              <a:rPr lang="zh-CN" altLang="en-US" b="1" dirty="0"/>
              <a:t>资源利用率高（</a:t>
            </a:r>
            <a:r>
              <a:rPr lang="en-US" altLang="zh-CN" b="1" dirty="0"/>
              <a:t>CPU</a:t>
            </a:r>
            <a:r>
              <a:rPr lang="zh-CN" altLang="en-US" b="1" dirty="0"/>
              <a:t>、内存、</a:t>
            </a:r>
            <a:r>
              <a:rPr lang="en-US" altLang="zh-CN" b="1" dirty="0"/>
              <a:t>I/O</a:t>
            </a:r>
            <a:r>
              <a:rPr lang="zh-CN" altLang="en-US" b="1" dirty="0"/>
              <a:t>）</a:t>
            </a:r>
          </a:p>
          <a:p>
            <a:pPr marL="1282700" lvl="2" eaLnBrk="1" hangingPunct="1">
              <a:lnSpc>
                <a:spcPct val="105000"/>
              </a:lnSpc>
              <a:spcBef>
                <a:spcPct val="15000"/>
              </a:spcBef>
              <a:buFontTx/>
              <a:buBlip>
                <a:blip r:embed="rId4"/>
              </a:buBlip>
            </a:pPr>
            <a:r>
              <a:rPr lang="zh-CN" altLang="en-US" b="1" dirty="0"/>
              <a:t>系统吞吐量大</a:t>
            </a:r>
          </a:p>
          <a:p>
            <a:pPr marL="835025" lvl="1" indent="-377825" eaLnBrk="1" hangingPunct="1">
              <a:lnSpc>
                <a:spcPct val="105000"/>
              </a:lnSpc>
              <a:spcBef>
                <a:spcPct val="15000"/>
              </a:spcBef>
              <a:buFontTx/>
              <a:buBlip>
                <a:blip r:embed="rId3"/>
              </a:buBlip>
            </a:pPr>
            <a:r>
              <a:rPr lang="zh-CN" altLang="en-US" sz="2400" b="1" dirty="0"/>
              <a:t>缺点</a:t>
            </a:r>
          </a:p>
          <a:p>
            <a:pPr marL="1282700" lvl="2" eaLnBrk="1" hangingPunct="1">
              <a:lnSpc>
                <a:spcPct val="105000"/>
              </a:lnSpc>
              <a:spcBef>
                <a:spcPct val="15000"/>
              </a:spcBef>
              <a:buFontTx/>
              <a:buBlip>
                <a:blip r:embed="rId4"/>
              </a:buBlip>
            </a:pPr>
            <a:r>
              <a:rPr lang="zh-CN" altLang="en-US" b="1" dirty="0"/>
              <a:t>平均周转时间长</a:t>
            </a:r>
          </a:p>
          <a:p>
            <a:pPr marL="1282700" lvl="2" eaLnBrk="1" hangingPunct="1">
              <a:lnSpc>
                <a:spcPct val="105000"/>
              </a:lnSpc>
              <a:spcBef>
                <a:spcPct val="15000"/>
              </a:spcBef>
              <a:buFontTx/>
              <a:buBlip>
                <a:blip r:embed="rId4"/>
              </a:buBlip>
            </a:pPr>
            <a:r>
              <a:rPr lang="zh-CN" altLang="en-US" b="1" dirty="0"/>
              <a:t>无交互能力</a:t>
            </a:r>
          </a:p>
          <a:p>
            <a:pPr marL="835025" lvl="1" indent="-377825" eaLnBrk="1" hangingPunct="1">
              <a:lnSpc>
                <a:spcPct val="105000"/>
              </a:lnSpc>
              <a:spcBef>
                <a:spcPct val="15000"/>
              </a:spcBef>
              <a:buFontTx/>
              <a:buBlip>
                <a:blip r:embed="rId3"/>
              </a:buBlip>
            </a:pPr>
            <a:r>
              <a:rPr lang="zh-CN" altLang="en-US" sz="2400" b="1" dirty="0"/>
              <a:t>注意</a:t>
            </a:r>
          </a:p>
          <a:p>
            <a:pPr marL="1282700" lvl="2" eaLnBrk="1" hangingPunct="1">
              <a:lnSpc>
                <a:spcPct val="105000"/>
              </a:lnSpc>
              <a:spcBef>
                <a:spcPct val="15000"/>
              </a:spcBef>
              <a:buFontTx/>
              <a:buBlip>
                <a:blip r:embed="rId4"/>
              </a:buBlip>
            </a:pPr>
            <a:r>
              <a:rPr lang="zh-CN" altLang="en-US" b="1" dirty="0"/>
              <a:t>多道程序系统（</a:t>
            </a:r>
            <a:r>
              <a:rPr lang="en-US" altLang="zh-CN" b="1" dirty="0"/>
              <a:t>multiprogramming</a:t>
            </a:r>
            <a:r>
              <a:rPr lang="zh-CN" altLang="en-US" b="1" dirty="0"/>
              <a:t>）与多重处理系统（</a:t>
            </a:r>
            <a:r>
              <a:rPr lang="en-US" altLang="zh-CN" b="1" dirty="0"/>
              <a:t>multiprocessing</a:t>
            </a:r>
            <a:r>
              <a:rPr lang="zh-CN" altLang="en-US" b="1" dirty="0"/>
              <a:t>）</a:t>
            </a:r>
          </a:p>
        </p:txBody>
      </p:sp>
      <p:pic>
        <p:nvPicPr>
          <p:cNvPr id="44036" name="Picture 35" descr="note01">
            <a:extLst>
              <a:ext uri="{FF2B5EF4-FFF2-40B4-BE49-F238E27FC236}">
                <a16:creationId xmlns:a16="http://schemas.microsoft.com/office/drawing/2014/main" xmlns="" id="{FC929014-3E7E-42BB-84E6-464DC5AB4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048000"/>
            <a:ext cx="2209800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xmlns="" id="{B62AF622-8F44-47B9-9A82-B277BED881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xmlns="" id="{AA1CA062-1360-496D-96C8-85B16A57FA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153400" cy="3429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30000"/>
              </a:spcBef>
              <a:buFontTx/>
              <a:buNone/>
            </a:pPr>
            <a:r>
              <a:rPr lang="en-US" altLang="zh-CN" sz="3600" b="1">
                <a:solidFill>
                  <a:srgbClr val="0033CC"/>
                </a:solidFill>
              </a:rPr>
              <a:t>1.3 </a:t>
            </a:r>
            <a:r>
              <a:rPr lang="zh-CN" altLang="en-US" sz="3600" b="1">
                <a:solidFill>
                  <a:srgbClr val="0033CC"/>
                </a:solidFill>
              </a:rPr>
              <a:t>操作系统的基本类型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  <a:buFontTx/>
              <a:buNone/>
            </a:pPr>
            <a:r>
              <a:rPr lang="en-US" altLang="zh-CN" b="1">
                <a:solidFill>
                  <a:srgbClr val="008000"/>
                </a:solidFill>
              </a:rPr>
              <a:t>1.3.2 </a:t>
            </a:r>
            <a:r>
              <a:rPr lang="zh-CN" altLang="en-US" b="1">
                <a:solidFill>
                  <a:srgbClr val="008000"/>
                </a:solidFill>
              </a:rPr>
              <a:t>分时系统</a:t>
            </a:r>
          </a:p>
          <a:p>
            <a:pPr marL="863600" lvl="1" indent="-330200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2"/>
              </a:buBlip>
            </a:pPr>
            <a:r>
              <a:rPr lang="zh-CN" altLang="en-US" b="1"/>
              <a:t>分时的定义：把计算机的系统资源（尤其是</a:t>
            </a:r>
            <a:r>
              <a:rPr lang="en-US" altLang="zh-CN" b="1"/>
              <a:t>CPU</a:t>
            </a:r>
            <a:r>
              <a:rPr lang="zh-CN" altLang="en-US" b="1"/>
              <a:t>时间）进行时间上的分割，每个时间段称为一个时间片（</a:t>
            </a:r>
            <a:r>
              <a:rPr lang="en-US" altLang="zh-CN" b="1"/>
              <a:t>time slice</a:t>
            </a:r>
            <a:r>
              <a:rPr lang="zh-CN" altLang="en-US" b="1"/>
              <a:t>），每个用户依次轮流使用时间片。</a:t>
            </a:r>
          </a:p>
        </p:txBody>
      </p:sp>
      <p:grpSp>
        <p:nvGrpSpPr>
          <p:cNvPr id="2" name="Group 56">
            <a:extLst>
              <a:ext uri="{FF2B5EF4-FFF2-40B4-BE49-F238E27FC236}">
                <a16:creationId xmlns:a16="http://schemas.microsoft.com/office/drawing/2014/main" xmlns="" id="{4CC60D40-CBA7-4EF9-8FC0-B74A8F3F9E16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5729288"/>
            <a:ext cx="1524000" cy="823912"/>
            <a:chOff x="384" y="3609"/>
            <a:chExt cx="960" cy="519"/>
          </a:xfrm>
        </p:grpSpPr>
        <p:sp>
          <p:nvSpPr>
            <p:cNvPr id="45080" name="AutoShape 45">
              <a:extLst>
                <a:ext uri="{FF2B5EF4-FFF2-40B4-BE49-F238E27FC236}">
                  <a16:creationId xmlns:a16="http://schemas.microsoft.com/office/drawing/2014/main" xmlns="" id="{8BB052FE-2B65-4A5A-8345-C5A1583FA064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1056" y="3369"/>
              <a:ext cx="48" cy="528"/>
            </a:xfrm>
            <a:prstGeom prst="leftBrace">
              <a:avLst>
                <a:gd name="adj1" fmla="val 91667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45081" name="AutoShape 46">
              <a:extLst>
                <a:ext uri="{FF2B5EF4-FFF2-40B4-BE49-F238E27FC236}">
                  <a16:creationId xmlns:a16="http://schemas.microsoft.com/office/drawing/2014/main" xmlns="" id="{8463A5AB-978F-454C-BBF0-EA9C821E0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3888"/>
              <a:ext cx="768" cy="240"/>
            </a:xfrm>
            <a:prstGeom prst="wedgeRoundRectCallout">
              <a:avLst>
                <a:gd name="adj1" fmla="val 29690"/>
                <a:gd name="adj2" fmla="val -173750"/>
                <a:gd name="adj3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时间片</a:t>
              </a:r>
            </a:p>
          </p:txBody>
        </p:sp>
      </p:grpSp>
      <p:grpSp>
        <p:nvGrpSpPr>
          <p:cNvPr id="3" name="Group 55">
            <a:extLst>
              <a:ext uri="{FF2B5EF4-FFF2-40B4-BE49-F238E27FC236}">
                <a16:creationId xmlns:a16="http://schemas.microsoft.com/office/drawing/2014/main" xmlns="" id="{4389A589-E0F7-4CB2-82B7-C317EAF7D8DC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4876800"/>
            <a:ext cx="7391400" cy="1249363"/>
            <a:chOff x="816" y="3072"/>
            <a:chExt cx="4656" cy="787"/>
          </a:xfrm>
        </p:grpSpPr>
        <p:sp>
          <p:nvSpPr>
            <p:cNvPr id="45062" name="Line 35">
              <a:extLst>
                <a:ext uri="{FF2B5EF4-FFF2-40B4-BE49-F238E27FC236}">
                  <a16:creationId xmlns:a16="http://schemas.microsoft.com/office/drawing/2014/main" xmlns="" id="{4C060F60-3BDD-42B4-A1F5-9E94F1C152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408"/>
              <a:ext cx="42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3" name="Line 36">
              <a:extLst>
                <a:ext uri="{FF2B5EF4-FFF2-40B4-BE49-F238E27FC236}">
                  <a16:creationId xmlns:a16="http://schemas.microsoft.com/office/drawing/2014/main" xmlns="" id="{24A191B3-A5F2-4B87-BBAD-C0734F3EC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27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4" name="Line 37">
              <a:extLst>
                <a:ext uri="{FF2B5EF4-FFF2-40B4-BE49-F238E27FC236}">
                  <a16:creationId xmlns:a16="http://schemas.microsoft.com/office/drawing/2014/main" xmlns="" id="{786537E6-822C-4AC5-B4E9-53C9E5E793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327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5" name="Line 38">
              <a:extLst>
                <a:ext uri="{FF2B5EF4-FFF2-40B4-BE49-F238E27FC236}">
                  <a16:creationId xmlns:a16="http://schemas.microsoft.com/office/drawing/2014/main" xmlns="" id="{1964267F-4419-494E-8DC9-64B59A305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27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6" name="Line 39">
              <a:extLst>
                <a:ext uri="{FF2B5EF4-FFF2-40B4-BE49-F238E27FC236}">
                  <a16:creationId xmlns:a16="http://schemas.microsoft.com/office/drawing/2014/main" xmlns="" id="{AE05FABE-E37D-456B-8E8A-D8836F1A9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327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7" name="Line 40">
              <a:extLst>
                <a:ext uri="{FF2B5EF4-FFF2-40B4-BE49-F238E27FC236}">
                  <a16:creationId xmlns:a16="http://schemas.microsoft.com/office/drawing/2014/main" xmlns="" id="{95E3B28E-659E-4354-B02E-CC4706CCE6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327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8" name="Line 41">
              <a:extLst>
                <a:ext uri="{FF2B5EF4-FFF2-40B4-BE49-F238E27FC236}">
                  <a16:creationId xmlns:a16="http://schemas.microsoft.com/office/drawing/2014/main" xmlns="" id="{771F5944-298F-411E-9849-02503DF86E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327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9" name="Line 42">
              <a:extLst>
                <a:ext uri="{FF2B5EF4-FFF2-40B4-BE49-F238E27FC236}">
                  <a16:creationId xmlns:a16="http://schemas.microsoft.com/office/drawing/2014/main" xmlns="" id="{67FDDA69-06F4-46A1-9E21-534B81E052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327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0" name="Line 43">
              <a:extLst>
                <a:ext uri="{FF2B5EF4-FFF2-40B4-BE49-F238E27FC236}">
                  <a16:creationId xmlns:a16="http://schemas.microsoft.com/office/drawing/2014/main" xmlns="" id="{3222FF81-44A7-41E0-9483-104D33CF0F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327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1" name="Text Box 44">
              <a:extLst>
                <a:ext uri="{FF2B5EF4-FFF2-40B4-BE49-F238E27FC236}">
                  <a16:creationId xmlns:a16="http://schemas.microsoft.com/office/drawing/2014/main" xmlns="" id="{2C5CC365-8BBE-4E9B-BB0E-C5CE53004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3609"/>
              <a:ext cx="10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/>
                <a:t>CPU</a:t>
              </a:r>
              <a:r>
                <a:rPr lang="zh-CN" altLang="en-US" sz="2000" b="1"/>
                <a:t>时间</a:t>
              </a:r>
            </a:p>
          </p:txBody>
        </p:sp>
        <p:sp>
          <p:nvSpPr>
            <p:cNvPr id="45072" name="Text Box 47">
              <a:extLst>
                <a:ext uri="{FF2B5EF4-FFF2-40B4-BE49-F238E27FC236}">
                  <a16:creationId xmlns:a16="http://schemas.microsoft.com/office/drawing/2014/main" xmlns="" id="{02355854-C804-474C-AAA7-9319811A9C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3072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/>
                <a:t>A</a:t>
              </a:r>
            </a:p>
          </p:txBody>
        </p:sp>
        <p:sp>
          <p:nvSpPr>
            <p:cNvPr id="45073" name="Text Box 48">
              <a:extLst>
                <a:ext uri="{FF2B5EF4-FFF2-40B4-BE49-F238E27FC236}">
                  <a16:creationId xmlns:a16="http://schemas.microsoft.com/office/drawing/2014/main" xmlns="" id="{22E9BC94-F34A-4B83-8FDD-D3947540C1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3072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/>
                <a:t>B</a:t>
              </a:r>
            </a:p>
          </p:txBody>
        </p:sp>
        <p:sp>
          <p:nvSpPr>
            <p:cNvPr id="45074" name="Text Box 49">
              <a:extLst>
                <a:ext uri="{FF2B5EF4-FFF2-40B4-BE49-F238E27FC236}">
                  <a16:creationId xmlns:a16="http://schemas.microsoft.com/office/drawing/2014/main" xmlns="" id="{1DDAA824-A6F7-48C5-A2EB-71C8C8F1BB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3072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/>
                <a:t>C</a:t>
              </a:r>
            </a:p>
          </p:txBody>
        </p:sp>
        <p:sp>
          <p:nvSpPr>
            <p:cNvPr id="45075" name="Text Box 50">
              <a:extLst>
                <a:ext uri="{FF2B5EF4-FFF2-40B4-BE49-F238E27FC236}">
                  <a16:creationId xmlns:a16="http://schemas.microsoft.com/office/drawing/2014/main" xmlns="" id="{EFBBE8BF-F83C-4F08-8899-F96C1209F0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3072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/>
                <a:t>A</a:t>
              </a:r>
            </a:p>
          </p:txBody>
        </p:sp>
        <p:sp>
          <p:nvSpPr>
            <p:cNvPr id="45076" name="Text Box 51">
              <a:extLst>
                <a:ext uri="{FF2B5EF4-FFF2-40B4-BE49-F238E27FC236}">
                  <a16:creationId xmlns:a16="http://schemas.microsoft.com/office/drawing/2014/main" xmlns="" id="{59323691-692F-489B-8B10-B26BBDB52D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072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/>
                <a:t>B</a:t>
              </a:r>
            </a:p>
          </p:txBody>
        </p:sp>
        <p:sp>
          <p:nvSpPr>
            <p:cNvPr id="45077" name="Text Box 52">
              <a:extLst>
                <a:ext uri="{FF2B5EF4-FFF2-40B4-BE49-F238E27FC236}">
                  <a16:creationId xmlns:a16="http://schemas.microsoft.com/office/drawing/2014/main" xmlns="" id="{17C7F8AE-4A46-4C1B-911C-D596A75809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072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/>
                <a:t>C</a:t>
              </a:r>
            </a:p>
          </p:txBody>
        </p:sp>
        <p:sp>
          <p:nvSpPr>
            <p:cNvPr id="45078" name="Text Box 53">
              <a:extLst>
                <a:ext uri="{FF2B5EF4-FFF2-40B4-BE49-F238E27FC236}">
                  <a16:creationId xmlns:a16="http://schemas.microsoft.com/office/drawing/2014/main" xmlns="" id="{12E89A9C-5E9D-4DFA-A22F-B33B65F1BD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3072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/>
                <a:t>B</a:t>
              </a:r>
            </a:p>
          </p:txBody>
        </p:sp>
        <p:sp>
          <p:nvSpPr>
            <p:cNvPr id="45079" name="Text Box 54">
              <a:extLst>
                <a:ext uri="{FF2B5EF4-FFF2-40B4-BE49-F238E27FC236}">
                  <a16:creationId xmlns:a16="http://schemas.microsoft.com/office/drawing/2014/main" xmlns="" id="{B23C15E2-495B-43AB-ACA5-ED1BF05BBA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3072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/>
                <a:t>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xmlns="" id="{84C019D1-85FA-4F5A-9FAC-283F49C0D8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xmlns="" id="{CD3B4F53-035E-407D-B633-0D15EBCAF7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153400" cy="4191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30000"/>
              </a:spcBef>
              <a:buFontTx/>
              <a:buNone/>
            </a:pPr>
            <a:r>
              <a:rPr lang="en-US" altLang="zh-CN" sz="4000" b="1">
                <a:solidFill>
                  <a:srgbClr val="0033CC"/>
                </a:solidFill>
              </a:rPr>
              <a:t>1.3 </a:t>
            </a:r>
            <a:r>
              <a:rPr lang="zh-CN" altLang="en-US" sz="4000" b="1">
                <a:solidFill>
                  <a:srgbClr val="0033CC"/>
                </a:solidFill>
              </a:rPr>
              <a:t>操作系统的基本类型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  <a:buFontTx/>
              <a:buNone/>
            </a:pPr>
            <a:r>
              <a:rPr lang="en-US" altLang="zh-CN" sz="3600" b="1">
                <a:solidFill>
                  <a:srgbClr val="008000"/>
                </a:solidFill>
              </a:rPr>
              <a:t>1.3.2 </a:t>
            </a:r>
            <a:r>
              <a:rPr lang="zh-CN" altLang="en-US" sz="3600" b="1">
                <a:solidFill>
                  <a:srgbClr val="008000"/>
                </a:solidFill>
              </a:rPr>
              <a:t>分时系统</a:t>
            </a:r>
          </a:p>
          <a:p>
            <a:pPr marL="863600" lvl="1" indent="-330200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2"/>
              </a:buBlip>
            </a:pPr>
            <a:r>
              <a:rPr lang="zh-CN" altLang="en-US" sz="3200" b="1"/>
              <a:t>分时系统追求的目标：及时响应（依据指标：响应时间）</a:t>
            </a:r>
          </a:p>
          <a:p>
            <a:pPr marL="863600" lvl="1" indent="-330200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2"/>
              </a:buBlip>
            </a:pPr>
            <a:r>
              <a:rPr lang="zh-CN" altLang="en-US" sz="3200" b="1"/>
              <a:t>响应时间：从终端发出命令到系统给予回答所经历的时间</a:t>
            </a:r>
          </a:p>
        </p:txBody>
      </p:sp>
      <p:pic>
        <p:nvPicPr>
          <p:cNvPr id="46084" name="Picture 28" descr="org_chrt">
            <a:extLst>
              <a:ext uri="{FF2B5EF4-FFF2-40B4-BE49-F238E27FC236}">
                <a16:creationId xmlns:a16="http://schemas.microsoft.com/office/drawing/2014/main" xmlns="" id="{2988323C-2C7B-47CA-A74D-7ED15985A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257800"/>
            <a:ext cx="1303338" cy="130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xmlns="" id="{37249D5D-6A3D-49FD-8C8F-904D919252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xmlns="" id="{964E9D63-71BD-43AA-99DA-A65AA79DC1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435975" cy="51054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1.3 </a:t>
            </a:r>
            <a:r>
              <a:rPr lang="zh-CN" altLang="en-US" b="1">
                <a:solidFill>
                  <a:srgbClr val="0033CC"/>
                </a:solidFill>
              </a:rPr>
              <a:t>操作系统的基本类型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1.3.2 </a:t>
            </a:r>
            <a:r>
              <a:rPr lang="zh-CN" altLang="en-US" sz="2800" b="1">
                <a:solidFill>
                  <a:srgbClr val="008000"/>
                </a:solidFill>
              </a:rPr>
              <a:t>分时系统</a:t>
            </a:r>
          </a:p>
          <a:p>
            <a:pPr marL="835025" lvl="1" indent="-377825" eaLnBrk="1" hangingPunct="1">
              <a:lnSpc>
                <a:spcPct val="110000"/>
              </a:lnSpc>
              <a:buFontTx/>
              <a:buBlip>
                <a:blip r:embed="rId3"/>
              </a:buBlip>
            </a:pPr>
            <a:r>
              <a:rPr lang="zh-CN" altLang="en-US" sz="2600" b="1"/>
              <a:t>特征</a:t>
            </a:r>
          </a:p>
          <a:p>
            <a:pPr marL="1282700" lvl="2" eaLnBrk="1" hangingPunct="1">
              <a:lnSpc>
                <a:spcPct val="110000"/>
              </a:lnSpc>
              <a:buFontTx/>
              <a:buBlip>
                <a:blip r:embed="rId4"/>
              </a:buBlip>
            </a:pPr>
            <a:r>
              <a:rPr lang="zh-CN" altLang="en-US" b="1"/>
              <a:t>多路性：允许在一台主机上同时连接多台联机终端，系统按分时原则为每个用户服务</a:t>
            </a:r>
          </a:p>
          <a:p>
            <a:pPr marL="1282700" lvl="2" eaLnBrk="1" hangingPunct="1">
              <a:lnSpc>
                <a:spcPct val="110000"/>
              </a:lnSpc>
              <a:buFontTx/>
              <a:buBlip>
                <a:blip r:embed="rId4"/>
              </a:buBlip>
            </a:pPr>
            <a:r>
              <a:rPr lang="zh-CN" altLang="en-US" b="1"/>
              <a:t>独立性：每个用户各占一个终端，彼此独立工作</a:t>
            </a:r>
          </a:p>
          <a:p>
            <a:pPr marL="1282700" lvl="2" eaLnBrk="1" hangingPunct="1">
              <a:lnSpc>
                <a:spcPct val="110000"/>
              </a:lnSpc>
              <a:buFontTx/>
              <a:buBlip>
                <a:blip r:embed="rId4"/>
              </a:buBlip>
            </a:pPr>
            <a:r>
              <a:rPr lang="zh-CN" altLang="en-US" b="1"/>
              <a:t>及时性：用户的请求在很短的时间内能够获得响应</a:t>
            </a:r>
          </a:p>
          <a:p>
            <a:pPr marL="1282700" lvl="2" eaLnBrk="1" hangingPunct="1">
              <a:lnSpc>
                <a:spcPct val="110000"/>
              </a:lnSpc>
              <a:buFontTx/>
              <a:buBlip>
                <a:blip r:embed="rId4"/>
              </a:buBlip>
            </a:pPr>
            <a:r>
              <a:rPr lang="zh-CN" altLang="en-US" b="1"/>
              <a:t>交互性：用户可以通过终端与系统进行广泛的对话</a:t>
            </a:r>
          </a:p>
          <a:p>
            <a:pPr marL="835025" lvl="1" indent="-377825" eaLnBrk="1" hangingPunct="1">
              <a:lnSpc>
                <a:spcPct val="110000"/>
              </a:lnSpc>
              <a:buFontTx/>
              <a:buBlip>
                <a:blip r:embed="rId3"/>
              </a:buBlip>
            </a:pPr>
            <a:r>
              <a:rPr lang="zh-CN" altLang="en-US" sz="2600" b="1"/>
              <a:t>分时操作系统是一个联机（</a:t>
            </a:r>
            <a:r>
              <a:rPr lang="en-US" altLang="zh-CN" sz="2600" b="1"/>
              <a:t>on-line</a:t>
            </a:r>
            <a:r>
              <a:rPr lang="zh-CN" altLang="en-US" sz="2600" b="1"/>
              <a:t>）、多用户（</a:t>
            </a:r>
            <a:r>
              <a:rPr lang="en-US" altLang="zh-CN" sz="2600" b="1"/>
              <a:t>multi-user</a:t>
            </a:r>
            <a:r>
              <a:rPr lang="zh-CN" altLang="en-US" sz="2600" b="1"/>
              <a:t>）、交互式（</a:t>
            </a:r>
            <a:r>
              <a:rPr lang="en-US" altLang="zh-CN" sz="2600" b="1"/>
              <a:t>interactive</a:t>
            </a:r>
            <a:r>
              <a:rPr lang="zh-CN" altLang="en-US" sz="2600" b="1"/>
              <a:t>）的操作系统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954" name="Rectangle 2">
            <a:extLst>
              <a:ext uri="{FF2B5EF4-FFF2-40B4-BE49-F238E27FC236}">
                <a16:creationId xmlns:a16="http://schemas.microsoft.com/office/drawing/2014/main" xmlns="" id="{4170C9FA-8841-4999-93D6-71B04213CB3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xmlns="" id="{02C3EF77-4011-4C8C-BA19-6048C88539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19200"/>
            <a:ext cx="8435975" cy="51054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1.3 </a:t>
            </a:r>
            <a:r>
              <a:rPr lang="zh-CN" altLang="en-US" b="1">
                <a:solidFill>
                  <a:srgbClr val="0033CC"/>
                </a:solidFill>
              </a:rPr>
              <a:t>操作系统的基本类型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1.3.2 </a:t>
            </a:r>
            <a:r>
              <a:rPr lang="zh-CN" altLang="en-US" sz="2800" b="1">
                <a:solidFill>
                  <a:srgbClr val="008000"/>
                </a:solidFill>
              </a:rPr>
              <a:t>分时系统</a:t>
            </a:r>
          </a:p>
          <a:p>
            <a:pPr marL="835025" lvl="1" indent="-377825" eaLnBrk="1" hangingPunct="1">
              <a:lnSpc>
                <a:spcPct val="110000"/>
              </a:lnSpc>
              <a:buFontTx/>
              <a:buBlip>
                <a:blip r:embed="rId3"/>
              </a:buBlip>
            </a:pPr>
            <a:r>
              <a:rPr lang="zh-CN" altLang="en-US" sz="2600" b="1"/>
              <a:t>特征</a:t>
            </a:r>
          </a:p>
          <a:p>
            <a:pPr marL="1282700" lvl="2" eaLnBrk="1" hangingPunct="1">
              <a:lnSpc>
                <a:spcPct val="110000"/>
              </a:lnSpc>
              <a:buFontTx/>
              <a:buBlip>
                <a:blip r:embed="rId4"/>
              </a:buBlip>
            </a:pPr>
            <a:r>
              <a:rPr lang="zh-CN" altLang="en-US" b="1"/>
              <a:t>多路性：允许在一台主机上同时连接多台联机终端，系统按分时原则为每个用户服务</a:t>
            </a:r>
          </a:p>
          <a:p>
            <a:pPr marL="1282700" lvl="2" eaLnBrk="1" hangingPunct="1">
              <a:lnSpc>
                <a:spcPct val="110000"/>
              </a:lnSpc>
              <a:buFontTx/>
              <a:buBlip>
                <a:blip r:embed="rId4"/>
              </a:buBlip>
            </a:pPr>
            <a:r>
              <a:rPr lang="zh-CN" altLang="en-US" b="1"/>
              <a:t>独立性：每个用户各占一个终端，彼此独立工作</a:t>
            </a:r>
          </a:p>
          <a:p>
            <a:pPr marL="1282700" lvl="2" eaLnBrk="1" hangingPunct="1">
              <a:lnSpc>
                <a:spcPct val="110000"/>
              </a:lnSpc>
              <a:buFontTx/>
              <a:buBlip>
                <a:blip r:embed="rId4"/>
              </a:buBlip>
            </a:pPr>
            <a:r>
              <a:rPr lang="zh-CN" altLang="en-US" b="1"/>
              <a:t>及时性：用户的请求在很短的时间内能够获得响应</a:t>
            </a:r>
          </a:p>
          <a:p>
            <a:pPr marL="1282700" lvl="2" eaLnBrk="1" hangingPunct="1">
              <a:lnSpc>
                <a:spcPct val="110000"/>
              </a:lnSpc>
              <a:buFontTx/>
              <a:buBlip>
                <a:blip r:embed="rId4"/>
              </a:buBlip>
            </a:pPr>
            <a:r>
              <a:rPr lang="zh-CN" altLang="en-US" b="1"/>
              <a:t>交互性：用户可以通过终端与系统进行广泛的对话</a:t>
            </a:r>
          </a:p>
          <a:p>
            <a:pPr marL="835025" lvl="1" indent="-377825" eaLnBrk="1" hangingPunct="1">
              <a:lnSpc>
                <a:spcPct val="110000"/>
              </a:lnSpc>
              <a:buFontTx/>
              <a:buBlip>
                <a:blip r:embed="rId3"/>
              </a:buBlip>
            </a:pPr>
            <a:r>
              <a:rPr lang="zh-CN" altLang="en-US" sz="2600" b="1"/>
              <a:t>分时操作系统是一个联机（</a:t>
            </a:r>
            <a:r>
              <a:rPr lang="en-US" altLang="zh-CN" sz="2600" b="1"/>
              <a:t>on-line</a:t>
            </a:r>
            <a:r>
              <a:rPr lang="zh-CN" altLang="en-US" sz="2600" b="1"/>
              <a:t>）、多用户（</a:t>
            </a:r>
            <a:r>
              <a:rPr lang="en-US" altLang="zh-CN" sz="2600" b="1"/>
              <a:t>multi-user</a:t>
            </a:r>
            <a:r>
              <a:rPr lang="zh-CN" altLang="en-US" sz="2600" b="1"/>
              <a:t>）、交互式（</a:t>
            </a:r>
            <a:r>
              <a:rPr lang="en-US" altLang="zh-CN" sz="2600" b="1"/>
              <a:t>interactive</a:t>
            </a:r>
            <a:r>
              <a:rPr lang="zh-CN" altLang="en-US" sz="2600" b="1"/>
              <a:t>）的操作系统</a:t>
            </a:r>
          </a:p>
        </p:txBody>
      </p:sp>
      <p:pic>
        <p:nvPicPr>
          <p:cNvPr id="51204" name="Picture 5" descr="timesharing">
            <a:extLst>
              <a:ext uri="{FF2B5EF4-FFF2-40B4-BE49-F238E27FC236}">
                <a16:creationId xmlns:a16="http://schemas.microsoft.com/office/drawing/2014/main" xmlns="" id="{6EE1BBBC-9FA4-424A-958D-6D2975676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2924175"/>
            <a:ext cx="46799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xmlns="" id="{B03E1CF6-74A6-49EA-8B9B-F7F55CC26A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xmlns="" id="{D3A9396B-46DC-4501-A14D-EC4382AC1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5334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30000"/>
              </a:spcBef>
              <a:buFontTx/>
              <a:buNone/>
            </a:pPr>
            <a:r>
              <a:rPr lang="en-US" altLang="zh-CN" sz="3600" b="1">
                <a:solidFill>
                  <a:srgbClr val="0033CC"/>
                </a:solidFill>
              </a:rPr>
              <a:t>1.3 </a:t>
            </a:r>
            <a:r>
              <a:rPr lang="zh-CN" altLang="en-US" sz="3600" b="1">
                <a:solidFill>
                  <a:srgbClr val="0033CC"/>
                </a:solidFill>
              </a:rPr>
              <a:t>操作系统的基本类型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  <a:buFontTx/>
              <a:buNone/>
            </a:pPr>
            <a:r>
              <a:rPr lang="en-US" altLang="zh-CN" b="1">
                <a:solidFill>
                  <a:srgbClr val="008000"/>
                </a:solidFill>
              </a:rPr>
              <a:t>1.3.3 </a:t>
            </a:r>
            <a:r>
              <a:rPr lang="zh-CN" altLang="en-US" b="1">
                <a:solidFill>
                  <a:srgbClr val="008000"/>
                </a:solidFill>
              </a:rPr>
              <a:t>实时系统</a:t>
            </a:r>
          </a:p>
          <a:p>
            <a:pPr marL="939800" lvl="1" indent="-482600" eaLnBrk="1" hangingPunct="1">
              <a:lnSpc>
                <a:spcPct val="110000"/>
              </a:lnSpc>
              <a:spcBef>
                <a:spcPct val="30000"/>
              </a:spcBef>
              <a:buFontTx/>
              <a:buNone/>
            </a:pPr>
            <a:r>
              <a:rPr lang="zh-CN" altLang="en-US" sz="2400" b="1"/>
              <a:t>      </a:t>
            </a:r>
            <a:r>
              <a:rPr lang="zh-CN" altLang="en-US" b="1"/>
              <a:t>实时操作系统主要用于过程控制、事务处理等有实时要求的领域，其主要特征是</a:t>
            </a:r>
            <a:r>
              <a:rPr lang="zh-CN" altLang="en-US" b="1">
                <a:solidFill>
                  <a:srgbClr val="FF3300"/>
                </a:solidFill>
              </a:rPr>
              <a:t>实时性</a:t>
            </a:r>
            <a:r>
              <a:rPr lang="zh-CN" altLang="en-US" b="1"/>
              <a:t>和</a:t>
            </a:r>
            <a:r>
              <a:rPr lang="zh-CN" altLang="en-US" b="1">
                <a:solidFill>
                  <a:srgbClr val="FF3300"/>
                </a:solidFill>
              </a:rPr>
              <a:t>可靠性。</a:t>
            </a:r>
            <a:endParaRPr lang="zh-CN" altLang="en-US" b="1">
              <a:solidFill>
                <a:srgbClr val="008000"/>
              </a:solidFill>
            </a:endParaRPr>
          </a:p>
          <a:p>
            <a:pPr marL="939800" lvl="1" indent="-482600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2"/>
              </a:buBlip>
            </a:pPr>
            <a:r>
              <a:rPr lang="zh-CN" altLang="en-US" b="1"/>
              <a:t>分类</a:t>
            </a:r>
          </a:p>
          <a:p>
            <a:pPr marL="1282700" lvl="2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3"/>
              </a:buBlip>
            </a:pPr>
            <a:r>
              <a:rPr lang="zh-CN" altLang="en-US" b="1"/>
              <a:t>实时过程控制，工业控制，军事控制，</a:t>
            </a:r>
            <a:r>
              <a:rPr lang="en-US" altLang="zh-CN" b="1"/>
              <a:t>...</a:t>
            </a:r>
            <a:r>
              <a:rPr lang="zh-CN" altLang="en-US" b="1"/>
              <a:t>；</a:t>
            </a:r>
          </a:p>
          <a:p>
            <a:pPr marL="1282700" lvl="2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3"/>
              </a:buBlip>
            </a:pPr>
            <a:r>
              <a:rPr lang="zh-CN" altLang="en-US" b="1"/>
              <a:t>实时通信（信息）处理，电讯（自动交换），银行，飞机订票，股市行情。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xmlns="" id="{7641B8C9-29DE-4C72-A47D-1D1EA25522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xmlns="" id="{396846C6-6AF1-411E-929E-CE8E914B44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362950" cy="52339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sz="3600" b="1">
                <a:solidFill>
                  <a:srgbClr val="0033CC"/>
                </a:solidFill>
              </a:rPr>
              <a:t>1.3 </a:t>
            </a:r>
            <a:r>
              <a:rPr lang="zh-CN" altLang="en-US" sz="3600" b="1">
                <a:solidFill>
                  <a:srgbClr val="0033CC"/>
                </a:solidFill>
              </a:rPr>
              <a:t>操作系统的基本类型</a:t>
            </a:r>
          </a:p>
          <a:p>
            <a:pPr eaLnBrk="1" hangingPunct="1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b="1">
                <a:solidFill>
                  <a:srgbClr val="008000"/>
                </a:solidFill>
              </a:rPr>
              <a:t>1.3.3 </a:t>
            </a:r>
            <a:r>
              <a:rPr lang="zh-CN" altLang="en-US" b="1">
                <a:solidFill>
                  <a:srgbClr val="008000"/>
                </a:solidFill>
              </a:rPr>
              <a:t>实时系统</a:t>
            </a:r>
          </a:p>
          <a:p>
            <a:pPr marL="779463" lvl="1" indent="-322263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2"/>
              </a:buBlip>
            </a:pPr>
            <a:r>
              <a:rPr lang="zh-CN" altLang="en-US" b="1"/>
              <a:t>控制过程</a:t>
            </a:r>
          </a:p>
          <a:p>
            <a:pPr marL="1300163" lvl="2" indent="-319088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b="1"/>
              <a:t>数据采集：收集、接收和录入系统工作必须的信息</a:t>
            </a:r>
          </a:p>
          <a:p>
            <a:pPr marL="1300163" lvl="2" indent="-319088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b="1"/>
              <a:t>加工处理：对进入系统的信息进行加工处理</a:t>
            </a:r>
          </a:p>
          <a:p>
            <a:pPr marL="1300163" lvl="2" indent="-319088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b="1"/>
              <a:t>控制操作：根据加工的结果采取适当的措施或动作</a:t>
            </a:r>
          </a:p>
          <a:p>
            <a:pPr marL="1300163" lvl="2" indent="-319088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b="1"/>
              <a:t>反馈处理：监督执行机构的执行结果</a:t>
            </a:r>
          </a:p>
          <a:p>
            <a:pPr marL="779463" lvl="1" indent="-322263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2"/>
              </a:buBlip>
            </a:pPr>
            <a:r>
              <a:rPr lang="zh-CN" altLang="en-US" b="1"/>
              <a:t>实时时钟管理</a:t>
            </a:r>
          </a:p>
          <a:p>
            <a:pPr marL="779463" lvl="1" indent="-322263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2"/>
              </a:buBlip>
            </a:pPr>
            <a:r>
              <a:rPr lang="zh-CN" altLang="en-US" b="1"/>
              <a:t>多个实时任务通过“队列驱动”或“事件驱动”开始工作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xmlns="" id="{C935A889-6906-4722-939D-41D87F5F2F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xmlns="" id="{907ADB50-897A-4ACE-9EA2-ABB8E452FE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362950" cy="49530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en-US" altLang="zh-CN" sz="3600" b="1">
                <a:solidFill>
                  <a:srgbClr val="0033CC"/>
                </a:solidFill>
              </a:rPr>
              <a:t>1.3 </a:t>
            </a:r>
            <a:r>
              <a:rPr lang="zh-CN" altLang="en-US" sz="3600" b="1">
                <a:solidFill>
                  <a:srgbClr val="0033CC"/>
                </a:solidFill>
              </a:rPr>
              <a:t>操作系统的基本类型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en-US" altLang="zh-CN" b="1">
                <a:solidFill>
                  <a:srgbClr val="008000"/>
                </a:solidFill>
              </a:rPr>
              <a:t>1.3.3 </a:t>
            </a:r>
            <a:r>
              <a:rPr lang="zh-CN" altLang="en-US" b="1">
                <a:solidFill>
                  <a:srgbClr val="008000"/>
                </a:solidFill>
              </a:rPr>
              <a:t>实时系统</a:t>
            </a:r>
          </a:p>
          <a:p>
            <a:pPr marL="779463" lvl="1" indent="-322263" eaLnBrk="1" hangingPunct="1">
              <a:lnSpc>
                <a:spcPct val="120000"/>
              </a:lnSpc>
              <a:spcBef>
                <a:spcPct val="30000"/>
              </a:spcBef>
              <a:buFontTx/>
              <a:buBlip>
                <a:blip r:embed="rId2"/>
              </a:buBlip>
            </a:pPr>
            <a:r>
              <a:rPr lang="zh-CN" altLang="en-US" b="1"/>
              <a:t>实时系统与分时系统特征的比较</a:t>
            </a:r>
          </a:p>
          <a:p>
            <a:pPr marL="1300163" lvl="2" indent="-319088" eaLnBrk="1" hangingPunct="1">
              <a:lnSpc>
                <a:spcPct val="120000"/>
              </a:lnSpc>
              <a:spcBef>
                <a:spcPct val="30000"/>
              </a:spcBef>
              <a:buFontTx/>
              <a:buBlip>
                <a:blip r:embed="rId3"/>
              </a:buBlip>
            </a:pPr>
            <a:r>
              <a:rPr lang="zh-CN" altLang="en-US" b="1"/>
              <a:t>设计目标：分时系统为给多用户提供通用的交互型开发运行环境，实时系统为特殊用途提供专用系统</a:t>
            </a:r>
          </a:p>
          <a:p>
            <a:pPr marL="1300163" lvl="2" indent="-319088" eaLnBrk="1" hangingPunct="1">
              <a:lnSpc>
                <a:spcPct val="120000"/>
              </a:lnSpc>
              <a:spcBef>
                <a:spcPct val="30000"/>
              </a:spcBef>
              <a:buFontTx/>
              <a:buBlip>
                <a:blip r:embed="rId3"/>
              </a:buBlip>
            </a:pPr>
            <a:r>
              <a:rPr lang="zh-CN" altLang="en-US" b="1"/>
              <a:t>交互性：分时系统交互性强，实时系统较弱</a:t>
            </a:r>
          </a:p>
          <a:p>
            <a:pPr marL="1300163" lvl="2" indent="-319088" eaLnBrk="1" hangingPunct="1">
              <a:lnSpc>
                <a:spcPct val="120000"/>
              </a:lnSpc>
              <a:spcBef>
                <a:spcPct val="30000"/>
              </a:spcBef>
              <a:buFontTx/>
              <a:buBlip>
                <a:blip r:embed="rId3"/>
              </a:buBlip>
            </a:pPr>
            <a:r>
              <a:rPr lang="zh-CN" altLang="en-US" b="1"/>
              <a:t>响应时间：分时系统以用户能够接受的响应时间为准，实时系统与受控对象及应用场合有关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xmlns="" id="{CDD814A6-0CB0-4F5A-8874-860A23E2D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xmlns="" id="{E33F5C34-ADFB-415B-AEA3-C833E393A2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33475"/>
            <a:ext cx="8362950" cy="5334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1.3 </a:t>
            </a:r>
            <a:r>
              <a:rPr lang="zh-CN" altLang="en-US" b="1">
                <a:solidFill>
                  <a:srgbClr val="0033CC"/>
                </a:solidFill>
              </a:rPr>
              <a:t>操作系统的基本类型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1.3.4 </a:t>
            </a:r>
            <a:r>
              <a:rPr lang="zh-CN" altLang="en-US" sz="2800" b="1">
                <a:solidFill>
                  <a:srgbClr val="008000"/>
                </a:solidFill>
              </a:rPr>
              <a:t>通用操作系统</a:t>
            </a:r>
          </a:p>
          <a:p>
            <a:pPr marL="939800" lvl="1" indent="-482600" eaLnBrk="1" hangingPunct="1">
              <a:lnSpc>
                <a:spcPct val="110000"/>
              </a:lnSpc>
              <a:buFontTx/>
              <a:buBlip>
                <a:blip r:embed="rId2"/>
              </a:buBlip>
            </a:pPr>
            <a:r>
              <a:rPr lang="zh-CN" altLang="en-US" sz="2400" b="1"/>
              <a:t>如果一个操作系统兼有批处理、分时或实时处理的全部或两种功能，该操作系统为通用操作系统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1.3.5 </a:t>
            </a:r>
            <a:r>
              <a:rPr lang="zh-CN" altLang="en-US" sz="2800" b="1">
                <a:solidFill>
                  <a:srgbClr val="008000"/>
                </a:solidFill>
              </a:rPr>
              <a:t>微机操作系统</a:t>
            </a:r>
          </a:p>
          <a:p>
            <a:pPr marL="939800" lvl="1" indent="-482600" eaLnBrk="1" hangingPunct="1">
              <a:lnSpc>
                <a:spcPct val="110000"/>
              </a:lnSpc>
              <a:buFontTx/>
              <a:buBlip>
                <a:blip r:embed="rId2"/>
              </a:buBlip>
            </a:pPr>
            <a:r>
              <a:rPr lang="zh-CN" altLang="en-US" sz="2400" b="1"/>
              <a:t>开放性：支持不同系统互联、分布式处理多</a:t>
            </a:r>
            <a:r>
              <a:rPr lang="en-US" altLang="zh-CN" sz="2400" b="1"/>
              <a:t>CPU</a:t>
            </a:r>
            <a:r>
              <a:rPr lang="zh-CN" altLang="en-US" sz="2400" b="1"/>
              <a:t>系统</a:t>
            </a:r>
          </a:p>
          <a:p>
            <a:pPr marL="939800" lvl="1" indent="-482600" eaLnBrk="1" hangingPunct="1">
              <a:lnSpc>
                <a:spcPct val="110000"/>
              </a:lnSpc>
              <a:buFontTx/>
              <a:buBlip>
                <a:blip r:embed="rId2"/>
              </a:buBlip>
            </a:pPr>
            <a:r>
              <a:rPr lang="zh-CN" altLang="en-US" sz="2400" b="1"/>
              <a:t>通用性：支持应用程序的独立性和在不同平台上的可移植性</a:t>
            </a:r>
          </a:p>
          <a:p>
            <a:pPr marL="939800" lvl="1" indent="-482600" eaLnBrk="1" hangingPunct="1">
              <a:lnSpc>
                <a:spcPct val="110000"/>
              </a:lnSpc>
              <a:buFontTx/>
              <a:buBlip>
                <a:blip r:embed="rId2"/>
              </a:buBlip>
            </a:pPr>
            <a:r>
              <a:rPr lang="zh-CN" altLang="en-US" sz="2400" b="1"/>
              <a:t>高性能：支持虚拟存储器、多线程、对称处理器</a:t>
            </a:r>
          </a:p>
          <a:p>
            <a:pPr marL="939800" lvl="1" indent="-482600" eaLnBrk="1" hangingPunct="1">
              <a:lnSpc>
                <a:spcPct val="110000"/>
              </a:lnSpc>
              <a:buFontTx/>
              <a:buBlip>
                <a:blip r:embed="rId2"/>
              </a:buBlip>
            </a:pPr>
            <a:r>
              <a:rPr lang="zh-CN" altLang="en-US" sz="2400" b="1"/>
              <a:t>采用微内核结构：提供基本支持功能的内核很小，大部分功能由内核之外的服务程序完成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xmlns="" id="{583F921B-CF55-4851-8454-66DE34A1BA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8195" name="Text Box 21">
            <a:extLst>
              <a:ext uri="{FF2B5EF4-FFF2-40B4-BE49-F238E27FC236}">
                <a16:creationId xmlns:a16="http://schemas.microsoft.com/office/drawing/2014/main" xmlns="" id="{5C648F6D-ECF7-4EE6-8BC7-8D129961C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3429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1.1 </a:t>
            </a:r>
            <a:r>
              <a:rPr lang="zh-CN" altLang="en-US" b="1">
                <a:solidFill>
                  <a:srgbClr val="0033CC"/>
                </a:solidFill>
              </a:rPr>
              <a:t>操作系统概念</a:t>
            </a:r>
          </a:p>
        </p:txBody>
      </p:sp>
      <p:sp>
        <p:nvSpPr>
          <p:cNvPr id="8197" name="WordArt 29">
            <a:extLst>
              <a:ext uri="{FF2B5EF4-FFF2-40B4-BE49-F238E27FC236}">
                <a16:creationId xmlns:a16="http://schemas.microsoft.com/office/drawing/2014/main" xmlns="" id="{EA3F06C7-097B-4EA7-8050-EA08AC31A5C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427538" y="1484313"/>
            <a:ext cx="3889375" cy="649287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操作系统能做什么？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84C1453-2C59-4E34-BE56-897EF38A3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90" y="2784681"/>
            <a:ext cx="8064208" cy="26006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46F774F5-BB47-4ACF-9799-A8A88F3333D3}"/>
              </a:ext>
            </a:extLst>
          </p:cNvPr>
          <p:cNvSpPr txBox="1"/>
          <p:nvPr/>
        </p:nvSpPr>
        <p:spPr>
          <a:xfrm>
            <a:off x="4152542" y="6190383"/>
            <a:ext cx="4598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https://www.jianshu.com/p/194080a25405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2326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xmlns="" id="{CDD814A6-0CB0-4F5A-8874-860A23E2D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xmlns="" id="{E33F5C34-ADFB-415B-AEA3-C833E393A2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33475"/>
            <a:ext cx="8362950" cy="5334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1.3 </a:t>
            </a:r>
            <a:r>
              <a:rPr lang="zh-CN" altLang="en-US" b="1" dirty="0">
                <a:solidFill>
                  <a:srgbClr val="0033CC"/>
                </a:solidFill>
              </a:rPr>
              <a:t>操作系统的基本类型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800" b="1" dirty="0">
                <a:solidFill>
                  <a:srgbClr val="008000"/>
                </a:solidFill>
              </a:rPr>
              <a:t>1.3.4 </a:t>
            </a:r>
            <a:r>
              <a:rPr lang="zh-CN" altLang="en-US" sz="2800" b="1" dirty="0">
                <a:solidFill>
                  <a:srgbClr val="008000"/>
                </a:solidFill>
              </a:rPr>
              <a:t>通用操作系统</a:t>
            </a:r>
          </a:p>
          <a:p>
            <a:pPr marL="939800" lvl="1" indent="-482600" eaLnBrk="1" hangingPunct="1">
              <a:lnSpc>
                <a:spcPct val="110000"/>
              </a:lnSpc>
              <a:buFontTx/>
              <a:buBlip>
                <a:blip r:embed="rId3"/>
              </a:buBlip>
            </a:pPr>
            <a:r>
              <a:rPr lang="en-US" altLang="zh-CN" sz="2400" b="1" dirty="0"/>
              <a:t>IBM OS/360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2465530E-F53D-4B1A-9EFE-F017119CE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2852936"/>
            <a:ext cx="4425154" cy="33005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EA9462F-C137-4A31-9C51-DE666B881CF1}"/>
              </a:ext>
            </a:extLst>
          </p:cNvPr>
          <p:cNvSpPr txBox="1"/>
          <p:nvPr/>
        </p:nvSpPr>
        <p:spPr>
          <a:xfrm>
            <a:off x="4211960" y="2348880"/>
            <a:ext cx="4932040" cy="437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58825" lvl="1" indent="-282575" eaLnBrk="1" hangingPunct="1">
              <a:spcBef>
                <a:spcPct val="10000"/>
              </a:spcBef>
              <a:buBlip>
                <a:blip r:embed="rId5"/>
              </a:buBlip>
            </a:pPr>
            <a:r>
              <a:rPr lang="en-US" altLang="zh-CN" sz="2400" b="1" dirty="0"/>
              <a:t>IBM System/360 OS 1964</a:t>
            </a:r>
          </a:p>
          <a:p>
            <a:pPr marL="476250" lvl="1" eaLnBrk="1" hangingPunct="1">
              <a:spcBef>
                <a:spcPct val="10000"/>
              </a:spcBef>
            </a:pPr>
            <a:endParaRPr lang="en-US" altLang="zh-CN" sz="2400" b="1" dirty="0"/>
          </a:p>
          <a:p>
            <a:pPr marL="758825" lvl="1" indent="-282575" eaLnBrk="1" hangingPunct="1">
              <a:spcBef>
                <a:spcPct val="10000"/>
              </a:spcBef>
              <a:buBlip>
                <a:blip r:embed="rId5"/>
              </a:buBlip>
            </a:pPr>
            <a:r>
              <a:rPr lang="zh-CN" altLang="en-US" sz="2400" b="1" dirty="0"/>
              <a:t>首个通用操作系统，首次将操作系统与计算机分离</a:t>
            </a:r>
            <a:endParaRPr lang="en-US" altLang="zh-CN" sz="2400" b="1" dirty="0"/>
          </a:p>
          <a:p>
            <a:pPr marL="476250" lvl="1" eaLnBrk="1" hangingPunct="1">
              <a:spcBef>
                <a:spcPct val="10000"/>
              </a:spcBef>
            </a:pPr>
            <a:endParaRPr lang="zh-CN" altLang="en-US" sz="2400" b="1" dirty="0"/>
          </a:p>
          <a:p>
            <a:pPr marL="758825" lvl="1" indent="-282575" eaLnBrk="1" hangingPunct="1">
              <a:spcBef>
                <a:spcPct val="10000"/>
              </a:spcBef>
              <a:buBlip>
                <a:blip r:embed="rId5"/>
              </a:buBlip>
            </a:pPr>
            <a:r>
              <a:rPr lang="zh-CN" altLang="en-US" sz="2400" b="1" dirty="0"/>
              <a:t>架构师： </a:t>
            </a:r>
            <a:r>
              <a:rPr lang="en-US" altLang="zh-CN" sz="2400" b="1" dirty="0"/>
              <a:t>Gene Amdahl (Amdahl's Law)</a:t>
            </a:r>
          </a:p>
          <a:p>
            <a:pPr marL="476250" lvl="1" eaLnBrk="1" hangingPunct="1">
              <a:spcBef>
                <a:spcPct val="10000"/>
              </a:spcBef>
            </a:pPr>
            <a:endParaRPr lang="en-US" altLang="zh-CN" sz="2400" b="1" dirty="0"/>
          </a:p>
          <a:p>
            <a:pPr marL="758825" lvl="1" indent="-282575" eaLnBrk="1" hangingPunct="1">
              <a:spcBef>
                <a:spcPct val="10000"/>
              </a:spcBef>
              <a:buBlip>
                <a:blip r:embed="rId5"/>
              </a:buBlip>
            </a:pPr>
            <a:r>
              <a:rPr lang="zh-CN" altLang="en-US" sz="2400" b="1" dirty="0"/>
              <a:t>项目经理： </a:t>
            </a:r>
            <a:r>
              <a:rPr lang="en-US" altLang="zh-CN" sz="2400" b="1" dirty="0"/>
              <a:t>Fred Brooks ( 《 </a:t>
            </a:r>
            <a:r>
              <a:rPr lang="zh-CN" altLang="en-US" sz="2400" b="1" dirty="0"/>
              <a:t>人月神话 </a:t>
            </a:r>
            <a:r>
              <a:rPr lang="en-US" altLang="zh-CN" sz="2400" b="1" dirty="0"/>
              <a:t>》 1999 </a:t>
            </a:r>
            <a:r>
              <a:rPr lang="zh-CN" altLang="en-US" sz="2400" b="1" dirty="0"/>
              <a:t>年图灵奖得主</a:t>
            </a:r>
            <a:r>
              <a:rPr lang="en-US" altLang="zh-CN" sz="2400" b="1" dirty="0"/>
              <a:t>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6233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xmlns="" id="{01290DE6-9104-4F9C-9089-26EEBE6147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xmlns="" id="{7BA163A2-BA2D-4BE1-ADB1-1FD10B00D1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4500" y="1133475"/>
            <a:ext cx="8088313" cy="5257800"/>
          </a:xfrm>
        </p:spPr>
        <p:txBody>
          <a:bodyPr/>
          <a:lstStyle/>
          <a:p>
            <a:pPr marL="193675" indent="-193675" eaLnBrk="1" hangingPunct="1">
              <a:lnSpc>
                <a:spcPct val="115000"/>
              </a:lnSpc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1.3 </a:t>
            </a:r>
            <a:r>
              <a:rPr lang="zh-CN" altLang="en-US" b="1">
                <a:solidFill>
                  <a:srgbClr val="0033CC"/>
                </a:solidFill>
              </a:rPr>
              <a:t>操作系统的基本类型</a:t>
            </a:r>
          </a:p>
          <a:p>
            <a:pPr marL="193675" indent="-193675" eaLnBrk="1" hangingPunct="1">
              <a:lnSpc>
                <a:spcPct val="115000"/>
              </a:lnSpc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1.3.6 </a:t>
            </a:r>
            <a:r>
              <a:rPr lang="zh-CN" altLang="en-US" sz="2800" b="1">
                <a:solidFill>
                  <a:srgbClr val="008000"/>
                </a:solidFill>
              </a:rPr>
              <a:t>网络操作系统</a:t>
            </a:r>
          </a:p>
          <a:p>
            <a:pPr marL="565150" lvl="1" indent="-180975" eaLnBrk="1" hangingPunct="1">
              <a:lnSpc>
                <a:spcPct val="115000"/>
              </a:lnSpc>
              <a:buFontTx/>
              <a:buBlip>
                <a:blip r:embed="rId2"/>
              </a:buBlip>
            </a:pPr>
            <a:r>
              <a:rPr lang="zh-CN" altLang="en-US" sz="2400" b="1"/>
              <a:t>能够控制计算机在网络中方便地传送信息和共享资源，并能为网络用户提供各种所需的服务</a:t>
            </a:r>
          </a:p>
          <a:p>
            <a:pPr marL="565150" lvl="1" indent="-180975" eaLnBrk="1" hangingPunct="1">
              <a:lnSpc>
                <a:spcPct val="115000"/>
              </a:lnSpc>
              <a:buFontTx/>
              <a:buBlip>
                <a:blip r:embed="rId2"/>
              </a:buBlip>
            </a:pPr>
            <a:r>
              <a:rPr lang="zh-CN" altLang="en-US" sz="2400" b="1"/>
              <a:t>功能</a:t>
            </a:r>
          </a:p>
          <a:p>
            <a:pPr marL="1081088" lvl="2" indent="-322263" eaLnBrk="1" hangingPunct="1">
              <a:lnSpc>
                <a:spcPct val="115000"/>
              </a:lnSpc>
              <a:buFontTx/>
              <a:buBlip>
                <a:blip r:embed="rId3"/>
              </a:buBlip>
            </a:pPr>
            <a:r>
              <a:rPr lang="zh-CN" altLang="en-US" sz="2200" b="1"/>
              <a:t>网络通信：在源计算机和目标计算机之间实现无差错的数据传送</a:t>
            </a:r>
          </a:p>
          <a:p>
            <a:pPr marL="1081088" lvl="2" indent="-322263" eaLnBrk="1" hangingPunct="1">
              <a:lnSpc>
                <a:spcPct val="115000"/>
              </a:lnSpc>
              <a:buFontTx/>
              <a:buBlip>
                <a:blip r:embed="rId3"/>
              </a:buBlip>
            </a:pPr>
            <a:r>
              <a:rPr lang="zh-CN" altLang="en-US" sz="2200" b="1"/>
              <a:t>资源管理：对网络中的硬、软件资源实施管理</a:t>
            </a:r>
          </a:p>
          <a:p>
            <a:pPr marL="1081088" lvl="2" indent="-322263" eaLnBrk="1" hangingPunct="1">
              <a:lnSpc>
                <a:spcPct val="115000"/>
              </a:lnSpc>
              <a:buFontTx/>
              <a:buBlip>
                <a:blip r:embed="rId3"/>
              </a:buBlip>
            </a:pPr>
            <a:r>
              <a:rPr lang="zh-CN" altLang="en-US" sz="2200" b="1"/>
              <a:t>网络管理：安全控制、性能监测、维护功能</a:t>
            </a:r>
          </a:p>
          <a:p>
            <a:pPr marL="1081088" lvl="2" indent="-322263" eaLnBrk="1" hangingPunct="1">
              <a:lnSpc>
                <a:spcPct val="115000"/>
              </a:lnSpc>
              <a:buFontTx/>
              <a:buBlip>
                <a:blip r:embed="rId3"/>
              </a:buBlip>
            </a:pPr>
            <a:r>
              <a:rPr lang="zh-CN" altLang="en-US" sz="2200" b="1"/>
              <a:t>网络服务：如</a:t>
            </a:r>
            <a:r>
              <a:rPr lang="en-US" altLang="zh-CN" sz="2200" b="1"/>
              <a:t>e-mail</a:t>
            </a:r>
            <a:r>
              <a:rPr lang="zh-CN" altLang="en-US" sz="2200" b="1"/>
              <a:t>、文件传输、共享设备服务、远程作业录入等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xmlns="" id="{135431D3-6E9F-4798-9975-11F1BF55B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xmlns="" id="{9EF0D068-6A0F-44A8-B507-16229AF44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71475" y="1141413"/>
            <a:ext cx="8448675" cy="5089525"/>
          </a:xfrm>
        </p:spPr>
        <p:txBody>
          <a:bodyPr/>
          <a:lstStyle/>
          <a:p>
            <a:pPr marL="193675" indent="-193675"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1.3 </a:t>
            </a:r>
            <a:r>
              <a:rPr lang="zh-CN" altLang="en-US" b="1">
                <a:solidFill>
                  <a:srgbClr val="0033CC"/>
                </a:solidFill>
              </a:rPr>
              <a:t>操作系统的基本类型</a:t>
            </a:r>
          </a:p>
          <a:p>
            <a:pPr marL="193675" indent="-193675"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1.3.6 </a:t>
            </a:r>
            <a:r>
              <a:rPr lang="zh-CN" altLang="en-US" sz="2800" b="1">
                <a:solidFill>
                  <a:srgbClr val="008000"/>
                </a:solidFill>
              </a:rPr>
              <a:t>网络操作系统</a:t>
            </a:r>
          </a:p>
          <a:p>
            <a:pPr marL="623888" lvl="1" indent="-239713" eaLnBrk="1" hangingPunct="1">
              <a:lnSpc>
                <a:spcPct val="120000"/>
              </a:lnSpc>
              <a:spcBef>
                <a:spcPct val="30000"/>
              </a:spcBef>
              <a:buFontTx/>
              <a:buBlip>
                <a:blip r:embed="rId2"/>
              </a:buBlip>
            </a:pPr>
            <a:r>
              <a:rPr lang="zh-CN" altLang="en-US" sz="2400" b="1"/>
              <a:t> 特征</a:t>
            </a:r>
          </a:p>
          <a:p>
            <a:pPr marL="1160463" lvl="2" indent="-357188" eaLnBrk="1" hangingPunct="1">
              <a:lnSpc>
                <a:spcPct val="120000"/>
              </a:lnSpc>
              <a:spcBef>
                <a:spcPct val="30000"/>
              </a:spcBef>
              <a:buFontTx/>
              <a:buBlip>
                <a:blip r:embed="rId3"/>
              </a:buBlip>
            </a:pPr>
            <a:r>
              <a:rPr lang="zh-CN" altLang="en-US" b="1"/>
              <a:t>网络是一个互连的计算机系统群体</a:t>
            </a:r>
          </a:p>
          <a:p>
            <a:pPr marL="1160463" lvl="2" indent="-357188" eaLnBrk="1" hangingPunct="1">
              <a:lnSpc>
                <a:spcPct val="120000"/>
              </a:lnSpc>
              <a:spcBef>
                <a:spcPct val="30000"/>
              </a:spcBef>
              <a:buFontTx/>
              <a:buBlip>
                <a:blip r:embed="rId3"/>
              </a:buBlip>
            </a:pPr>
            <a:r>
              <a:rPr lang="zh-CN" altLang="en-US" b="1"/>
              <a:t>其中的计算机是自治的，每台计算机均有自己的操作系统，各自独立工作，在网络协议控制下协同工作</a:t>
            </a:r>
          </a:p>
          <a:p>
            <a:pPr marL="1160463" lvl="2" indent="-357188" eaLnBrk="1" hangingPunct="1">
              <a:lnSpc>
                <a:spcPct val="120000"/>
              </a:lnSpc>
              <a:spcBef>
                <a:spcPct val="30000"/>
              </a:spcBef>
              <a:buFontTx/>
              <a:buBlip>
                <a:blip r:embed="rId3"/>
              </a:buBlip>
            </a:pPr>
            <a:r>
              <a:rPr lang="zh-CN" altLang="en-US" b="1"/>
              <a:t>系统互连要通过通信设施实现</a:t>
            </a:r>
          </a:p>
          <a:p>
            <a:pPr marL="1160463" lvl="2" indent="-357188" eaLnBrk="1" hangingPunct="1">
              <a:lnSpc>
                <a:spcPct val="120000"/>
              </a:lnSpc>
              <a:spcBef>
                <a:spcPct val="30000"/>
              </a:spcBef>
              <a:buFontTx/>
              <a:buBlip>
                <a:blip r:embed="rId3"/>
              </a:buBlip>
            </a:pPr>
            <a:r>
              <a:rPr lang="zh-CN" altLang="en-US" b="1"/>
              <a:t>系统通过通信设施执行信息交换、资源共享、互操作和协作处理，实现多种应用要求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xmlns="" id="{06412A6B-B853-4F51-B407-91846AFCE0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xmlns="" id="{A6CEF7E4-5B53-449B-92E4-AC1B3016F3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155700"/>
            <a:ext cx="8281987" cy="5257800"/>
          </a:xfrm>
        </p:spPr>
        <p:txBody>
          <a:bodyPr/>
          <a:lstStyle/>
          <a:p>
            <a:pPr marL="193675" indent="-193675" eaLnBrk="1" hangingPunct="1">
              <a:lnSpc>
                <a:spcPct val="110000"/>
              </a:lnSpc>
              <a:buFontTx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1.3 </a:t>
            </a:r>
            <a:r>
              <a:rPr lang="zh-CN" altLang="en-US" b="1" dirty="0">
                <a:solidFill>
                  <a:srgbClr val="0033CC"/>
                </a:solidFill>
              </a:rPr>
              <a:t>操作系统的基本类型</a:t>
            </a:r>
          </a:p>
          <a:p>
            <a:pPr marL="193675" indent="-193675" eaLnBrk="1" hangingPunct="1">
              <a:lnSpc>
                <a:spcPct val="110000"/>
              </a:lnSpc>
              <a:buFontTx/>
              <a:buNone/>
            </a:pPr>
            <a:r>
              <a:rPr lang="en-US" altLang="zh-CN" sz="2800" b="1" dirty="0">
                <a:solidFill>
                  <a:srgbClr val="008000"/>
                </a:solidFill>
              </a:rPr>
              <a:t>1.3.7 </a:t>
            </a:r>
            <a:r>
              <a:rPr lang="zh-CN" altLang="en-US" sz="2800" b="1" dirty="0">
                <a:solidFill>
                  <a:srgbClr val="008000"/>
                </a:solidFill>
              </a:rPr>
              <a:t>分布式操作系统</a:t>
            </a:r>
          </a:p>
          <a:p>
            <a:pPr marL="630238" lvl="1" indent="-257175" eaLnBrk="1" hangingPunct="1">
              <a:lnSpc>
                <a:spcPct val="110000"/>
              </a:lnSpc>
              <a:buFontTx/>
              <a:buBlip>
                <a:blip r:embed="rId2"/>
              </a:buBlip>
            </a:pPr>
            <a:r>
              <a:rPr lang="zh-CN" altLang="en-US" sz="2400" b="1" dirty="0"/>
              <a:t>集中式计算机系统：处理和控制能力都高度集中在一台计算机上，所有任务均由它完成。分布式计算机系统：由多台分散的计算机经互联网络连接而成的系统。</a:t>
            </a:r>
          </a:p>
          <a:p>
            <a:pPr marL="630238" lvl="1" indent="-257175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2"/>
              </a:buBlip>
            </a:pPr>
            <a:r>
              <a:rPr lang="zh-CN" altLang="en-US" sz="2400" b="1" dirty="0"/>
              <a:t>管理分布式计算机系统的操作系统称为分布式操作系统。分布式操作系统与单机集中式操作系统区别：</a:t>
            </a:r>
          </a:p>
          <a:p>
            <a:pPr marL="989013" lvl="2" indent="-179388" eaLnBrk="1" hangingPunct="1">
              <a:lnSpc>
                <a:spcPct val="110000"/>
              </a:lnSpc>
              <a:buFontTx/>
              <a:buBlip>
                <a:blip r:embed="rId3"/>
              </a:buBlip>
            </a:pPr>
            <a:r>
              <a:rPr lang="zh-CN" altLang="en-US" sz="2000" b="1" dirty="0"/>
              <a:t>进程通信：集中式简单，分布式涉及机构、规程和路径算法</a:t>
            </a:r>
          </a:p>
          <a:p>
            <a:pPr marL="989013" lvl="2" indent="-179388" eaLnBrk="1" hangingPunct="1">
              <a:lnSpc>
                <a:spcPct val="110000"/>
              </a:lnSpc>
              <a:buFontTx/>
              <a:buBlip>
                <a:blip r:embed="rId3"/>
              </a:buBlip>
            </a:pPr>
            <a:r>
              <a:rPr lang="zh-CN" altLang="en-US" sz="2000" b="1" dirty="0"/>
              <a:t>资源管理：集中式，一类资源由一个管理程序管理；分布式，一类资源由多个管理程序管理，这些程序必须协调一致工作</a:t>
            </a:r>
          </a:p>
          <a:p>
            <a:pPr marL="989013" lvl="2" indent="-179388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sz="2000" b="1" dirty="0"/>
              <a:t>系统结构：分布式，有若干相对独立的部分，分布在各台计算机上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xmlns="" id="{3823899F-DD92-41B7-92BF-E004CD1AF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xmlns="" id="{1A6F8CDF-9CEE-47CD-A051-A7698B87FE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6550" y="1133475"/>
            <a:ext cx="8512175" cy="5257800"/>
          </a:xfrm>
        </p:spPr>
        <p:txBody>
          <a:bodyPr/>
          <a:lstStyle/>
          <a:p>
            <a:pPr marL="193675" indent="-193675" eaLnBrk="1" hangingPunct="1">
              <a:lnSpc>
                <a:spcPct val="105000"/>
              </a:lnSpc>
              <a:spcBef>
                <a:spcPct val="15000"/>
              </a:spcBef>
              <a:buFontTx/>
              <a:buNone/>
            </a:pPr>
            <a:r>
              <a:rPr lang="en-US" altLang="zh-CN" sz="3600" b="1">
                <a:solidFill>
                  <a:srgbClr val="0033CC"/>
                </a:solidFill>
              </a:rPr>
              <a:t>1.3 </a:t>
            </a:r>
            <a:r>
              <a:rPr lang="zh-CN" altLang="en-US" sz="3600" b="1">
                <a:solidFill>
                  <a:srgbClr val="0033CC"/>
                </a:solidFill>
              </a:rPr>
              <a:t>操作系统的基本类型</a:t>
            </a:r>
          </a:p>
          <a:p>
            <a:pPr marL="193675" indent="-193675" eaLnBrk="1" hangingPunct="1">
              <a:lnSpc>
                <a:spcPct val="105000"/>
              </a:lnSpc>
              <a:spcBef>
                <a:spcPct val="15000"/>
              </a:spcBef>
              <a:buFontTx/>
              <a:buNone/>
            </a:pPr>
            <a:r>
              <a:rPr lang="en-US" altLang="zh-CN" b="1">
                <a:solidFill>
                  <a:srgbClr val="008000"/>
                </a:solidFill>
              </a:rPr>
              <a:t>1.3.7 </a:t>
            </a:r>
            <a:r>
              <a:rPr lang="zh-CN" altLang="en-US" b="1">
                <a:solidFill>
                  <a:srgbClr val="008000"/>
                </a:solidFill>
              </a:rPr>
              <a:t>分布式操作系统</a:t>
            </a:r>
          </a:p>
          <a:p>
            <a:pPr marL="669925" lvl="1" eaLnBrk="1" hangingPunct="1">
              <a:lnSpc>
                <a:spcPct val="105000"/>
              </a:lnSpc>
              <a:spcBef>
                <a:spcPct val="15000"/>
              </a:spcBef>
              <a:buFontTx/>
              <a:buBlip>
                <a:blip r:embed="rId2"/>
              </a:buBlip>
            </a:pPr>
            <a:r>
              <a:rPr lang="zh-CN" altLang="en-US" b="1">
                <a:solidFill>
                  <a:schemeClr val="tx2"/>
                </a:solidFill>
              </a:rPr>
              <a:t>分布式操作系统与网络操作系统的比较</a:t>
            </a:r>
            <a:endParaRPr lang="zh-CN" altLang="en-US" b="1"/>
          </a:p>
          <a:p>
            <a:pPr marL="1054100" lvl="2" indent="-193675" eaLnBrk="1" hangingPunct="1">
              <a:lnSpc>
                <a:spcPct val="105000"/>
              </a:lnSpc>
              <a:spcBef>
                <a:spcPct val="15000"/>
              </a:spcBef>
              <a:buFontTx/>
              <a:buBlip>
                <a:blip r:embed="rId3"/>
              </a:buBlip>
            </a:pPr>
            <a:r>
              <a:rPr lang="zh-CN" altLang="en-US" b="1">
                <a:solidFill>
                  <a:srgbClr val="FF3300"/>
                </a:solidFill>
              </a:rPr>
              <a:t>耦合程度</a:t>
            </a:r>
          </a:p>
          <a:p>
            <a:pPr marL="1517650" lvl="3" indent="-273050" eaLnBrk="1" hangingPunct="1">
              <a:lnSpc>
                <a:spcPct val="105000"/>
              </a:lnSpc>
              <a:spcBef>
                <a:spcPct val="15000"/>
              </a:spcBef>
              <a:buFontTx/>
              <a:buBlip>
                <a:blip r:embed="rId4"/>
              </a:buBlip>
            </a:pPr>
            <a:r>
              <a:rPr lang="zh-CN" altLang="en-US" b="1"/>
              <a:t>分布式系统是紧密耦合系统：分布式</a:t>
            </a:r>
            <a:r>
              <a:rPr lang="en-US" altLang="zh-CN" b="1"/>
              <a:t>OS</a:t>
            </a:r>
            <a:r>
              <a:rPr lang="zh-CN" altLang="en-US" b="1"/>
              <a:t>是在各机上统一建立的“</a:t>
            </a:r>
            <a:r>
              <a:rPr lang="en-US" altLang="zh-CN" b="1">
                <a:solidFill>
                  <a:srgbClr val="FF3300"/>
                </a:solidFill>
              </a:rPr>
              <a:t>OS</a:t>
            </a:r>
            <a:r>
              <a:rPr lang="zh-CN" altLang="en-US" b="1">
                <a:solidFill>
                  <a:srgbClr val="FF3300"/>
                </a:solidFill>
              </a:rPr>
              <a:t>同质</a:t>
            </a:r>
            <a:r>
              <a:rPr lang="zh-CN" altLang="en-US" b="1"/>
              <a:t>”，直接管理</a:t>
            </a:r>
            <a:r>
              <a:rPr lang="en-US" altLang="zh-CN" b="1"/>
              <a:t>CPU</a:t>
            </a:r>
            <a:r>
              <a:rPr lang="zh-CN" altLang="en-US" b="1"/>
              <a:t>、存储器和外设；统一进行全系统的管理；</a:t>
            </a:r>
          </a:p>
          <a:p>
            <a:pPr marL="1517650" lvl="3" indent="-273050" eaLnBrk="1" hangingPunct="1">
              <a:lnSpc>
                <a:spcPct val="105000"/>
              </a:lnSpc>
              <a:spcBef>
                <a:spcPct val="15000"/>
              </a:spcBef>
              <a:buFontTx/>
              <a:buBlip>
                <a:blip r:embed="rId4"/>
              </a:buBlip>
            </a:pPr>
            <a:r>
              <a:rPr lang="zh-CN" altLang="en-US" b="1"/>
              <a:t>网络通常容许</a:t>
            </a:r>
            <a:r>
              <a:rPr lang="zh-CN" altLang="en-US" b="1">
                <a:solidFill>
                  <a:srgbClr val="FF3300"/>
                </a:solidFill>
              </a:rPr>
              <a:t>异种</a:t>
            </a:r>
            <a:r>
              <a:rPr lang="en-US" altLang="zh-CN" b="1">
                <a:solidFill>
                  <a:srgbClr val="FF3300"/>
                </a:solidFill>
              </a:rPr>
              <a:t>OS</a:t>
            </a:r>
            <a:r>
              <a:rPr lang="zh-CN" altLang="en-US" b="1">
                <a:solidFill>
                  <a:srgbClr val="FF3300"/>
                </a:solidFill>
              </a:rPr>
              <a:t>互连</a:t>
            </a:r>
            <a:r>
              <a:rPr lang="zh-CN" altLang="en-US" b="1"/>
              <a:t>，各机上各种服务程序需按相同网络协议“协议同质”。</a:t>
            </a:r>
          </a:p>
          <a:p>
            <a:pPr marL="1054100" lvl="2" indent="-193675" eaLnBrk="1" hangingPunct="1">
              <a:lnSpc>
                <a:spcPct val="105000"/>
              </a:lnSpc>
              <a:spcBef>
                <a:spcPct val="15000"/>
              </a:spcBef>
              <a:buFontTx/>
              <a:buBlip>
                <a:blip r:embed="rId3"/>
              </a:buBlip>
            </a:pPr>
            <a:r>
              <a:rPr lang="zh-CN" altLang="en-US" b="1">
                <a:solidFill>
                  <a:srgbClr val="FF3300"/>
                </a:solidFill>
              </a:rPr>
              <a:t>并行性</a:t>
            </a:r>
          </a:p>
          <a:p>
            <a:pPr marL="1517650" lvl="3" indent="-273050" eaLnBrk="1" hangingPunct="1">
              <a:lnSpc>
                <a:spcPct val="105000"/>
              </a:lnSpc>
              <a:spcBef>
                <a:spcPct val="15000"/>
              </a:spcBef>
              <a:buFontTx/>
              <a:buBlip>
                <a:blip r:embed="rId4"/>
              </a:buBlip>
            </a:pPr>
            <a:r>
              <a:rPr lang="zh-CN" altLang="en-US" b="1"/>
              <a:t>分布式</a:t>
            </a:r>
            <a:r>
              <a:rPr lang="en-US" altLang="zh-CN" b="1"/>
              <a:t>OS</a:t>
            </a:r>
            <a:r>
              <a:rPr lang="zh-CN" altLang="en-US" b="1"/>
              <a:t>可以将一个进程分散在各机上并行执行</a:t>
            </a:r>
            <a:r>
              <a:rPr lang="zh-CN" altLang="en-US" b="1">
                <a:solidFill>
                  <a:srgbClr val="FF3300"/>
                </a:solidFill>
              </a:rPr>
              <a:t>“进程迁移”</a:t>
            </a:r>
          </a:p>
          <a:p>
            <a:pPr marL="1517650" lvl="3" indent="-273050" eaLnBrk="1" hangingPunct="1">
              <a:lnSpc>
                <a:spcPct val="105000"/>
              </a:lnSpc>
              <a:spcBef>
                <a:spcPct val="15000"/>
              </a:spcBef>
              <a:buFontTx/>
              <a:buBlip>
                <a:blip r:embed="rId4"/>
              </a:buBlip>
            </a:pPr>
            <a:r>
              <a:rPr lang="zh-CN" altLang="en-US" b="1"/>
              <a:t>网络则</a:t>
            </a:r>
            <a:r>
              <a:rPr lang="zh-CN" altLang="en-US" b="1">
                <a:solidFill>
                  <a:srgbClr val="FF3300"/>
                </a:solidFill>
              </a:rPr>
              <a:t>各机上的进程独立。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xmlns="" id="{AE6F912E-C716-49D7-AEB2-00DE2B9C39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xmlns="" id="{0D021A7A-8ACD-4237-82E9-EEF6CAC5ED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33475"/>
            <a:ext cx="8305800" cy="5257800"/>
          </a:xfrm>
        </p:spPr>
        <p:txBody>
          <a:bodyPr/>
          <a:lstStyle/>
          <a:p>
            <a:pPr marL="193675" indent="-193675" eaLnBrk="1" hangingPunct="1">
              <a:lnSpc>
                <a:spcPct val="110000"/>
              </a:lnSpc>
              <a:buFontTx/>
              <a:buNone/>
            </a:pPr>
            <a:r>
              <a:rPr lang="en-US" altLang="zh-CN" sz="3600" b="1">
                <a:solidFill>
                  <a:srgbClr val="0033CC"/>
                </a:solidFill>
              </a:rPr>
              <a:t>1.3 </a:t>
            </a:r>
            <a:r>
              <a:rPr lang="zh-CN" altLang="en-US" sz="3600" b="1">
                <a:solidFill>
                  <a:srgbClr val="0033CC"/>
                </a:solidFill>
              </a:rPr>
              <a:t>操作系统的基本类型</a:t>
            </a:r>
          </a:p>
          <a:p>
            <a:pPr marL="193675" indent="-193675" eaLnBrk="1" hangingPunct="1">
              <a:lnSpc>
                <a:spcPct val="110000"/>
              </a:lnSpc>
              <a:buFontTx/>
              <a:buNone/>
            </a:pPr>
            <a:r>
              <a:rPr lang="en-US" altLang="zh-CN" b="1">
                <a:solidFill>
                  <a:srgbClr val="008000"/>
                </a:solidFill>
              </a:rPr>
              <a:t>1.3.7 </a:t>
            </a:r>
            <a:r>
              <a:rPr lang="zh-CN" altLang="en-US" b="1">
                <a:solidFill>
                  <a:srgbClr val="008000"/>
                </a:solidFill>
              </a:rPr>
              <a:t>分布式操作系统</a:t>
            </a:r>
          </a:p>
          <a:p>
            <a:pPr marL="669925" lvl="1" eaLnBrk="1" hangingPunct="1">
              <a:lnSpc>
                <a:spcPct val="110000"/>
              </a:lnSpc>
              <a:buFontTx/>
              <a:buBlip>
                <a:blip r:embed="rId2"/>
              </a:buBlip>
            </a:pPr>
            <a:r>
              <a:rPr lang="zh-CN" altLang="en-US" b="1">
                <a:solidFill>
                  <a:schemeClr val="tx2"/>
                </a:solidFill>
              </a:rPr>
              <a:t>分布式操作系统与网络操作系统的比较</a:t>
            </a:r>
            <a:endParaRPr lang="zh-CN" altLang="en-US" b="1"/>
          </a:p>
          <a:p>
            <a:pPr marL="1054100" lvl="2" indent="-193675" eaLnBrk="1" hangingPunct="1">
              <a:lnSpc>
                <a:spcPct val="110000"/>
              </a:lnSpc>
              <a:buFontTx/>
              <a:buBlip>
                <a:blip r:embed="rId3"/>
              </a:buBlip>
            </a:pPr>
            <a:r>
              <a:rPr lang="zh-CN" altLang="en-US" sz="2600" b="1">
                <a:solidFill>
                  <a:srgbClr val="FF3300"/>
                </a:solidFill>
              </a:rPr>
              <a:t>透明性</a:t>
            </a:r>
            <a:r>
              <a:rPr lang="zh-CN" altLang="en-US" sz="2600" b="1"/>
              <a:t>：用户是否知道或指定资源在哪个机器上（如</a:t>
            </a:r>
            <a:r>
              <a:rPr lang="en-US" altLang="zh-CN" sz="2600" b="1"/>
              <a:t>CPU</a:t>
            </a:r>
            <a:r>
              <a:rPr lang="zh-CN" altLang="en-US" sz="2600" b="1"/>
              <a:t>、内存或外设）</a:t>
            </a:r>
            <a:endParaRPr lang="zh-CN" altLang="en-US" sz="2600" b="1">
              <a:solidFill>
                <a:schemeClr val="accent2"/>
              </a:solidFill>
            </a:endParaRPr>
          </a:p>
          <a:p>
            <a:pPr marL="1517650" lvl="3" indent="-273050" eaLnBrk="1" hangingPunct="1">
              <a:lnSpc>
                <a:spcPct val="110000"/>
              </a:lnSpc>
              <a:buFontTx/>
              <a:buBlip>
                <a:blip r:embed="rId4"/>
              </a:buBlip>
            </a:pPr>
            <a:r>
              <a:rPr lang="zh-CN" altLang="en-US" sz="2400" b="1"/>
              <a:t>分布式系统的网络资源调度</a:t>
            </a:r>
            <a:r>
              <a:rPr lang="zh-CN" altLang="en-US" sz="2400" b="1">
                <a:solidFill>
                  <a:srgbClr val="FF3300"/>
                </a:solidFill>
              </a:rPr>
              <a:t>对用户透明</a:t>
            </a:r>
            <a:r>
              <a:rPr lang="zh-CN" altLang="en-US" sz="2400" b="1"/>
              <a:t>，用户不了解所占有资源的位置；</a:t>
            </a:r>
          </a:p>
          <a:p>
            <a:pPr marL="1517650" lvl="3" indent="-273050" eaLnBrk="1" hangingPunct="1">
              <a:lnSpc>
                <a:spcPct val="110000"/>
              </a:lnSpc>
              <a:buFontTx/>
              <a:buBlip>
                <a:blip r:embed="rId4"/>
              </a:buBlip>
            </a:pPr>
            <a:r>
              <a:rPr lang="zh-CN" altLang="en-US" sz="2400" b="1"/>
              <a:t>网络操作系统中对网络资源的使用要</a:t>
            </a:r>
            <a:r>
              <a:rPr lang="zh-CN" altLang="en-US" sz="2400" b="1">
                <a:solidFill>
                  <a:srgbClr val="FF3300"/>
                </a:solidFill>
              </a:rPr>
              <a:t>由用户明确指定。</a:t>
            </a:r>
          </a:p>
          <a:p>
            <a:pPr marL="1054100" lvl="2" indent="-193675" eaLnBrk="1" hangingPunct="1">
              <a:lnSpc>
                <a:spcPct val="110000"/>
              </a:lnSpc>
              <a:buFontTx/>
              <a:buBlip>
                <a:blip r:embed="rId3"/>
              </a:buBlip>
            </a:pPr>
            <a:r>
              <a:rPr lang="zh-CN" altLang="en-US" sz="2600" b="1">
                <a:solidFill>
                  <a:srgbClr val="FF3300"/>
                </a:solidFill>
              </a:rPr>
              <a:t>健壮性</a:t>
            </a:r>
            <a:r>
              <a:rPr lang="zh-CN" altLang="en-US" sz="2600" b="1"/>
              <a:t>：分布式系统要求</a:t>
            </a:r>
            <a:r>
              <a:rPr lang="zh-CN" altLang="en-US" sz="2600" b="1">
                <a:solidFill>
                  <a:srgbClr val="FF3300"/>
                </a:solidFill>
              </a:rPr>
              <a:t>更强的容错能力。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xmlns="" id="{DA8DFFED-011E-414E-8181-0C02262E9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xmlns="" id="{93637CA8-37E7-4C1E-845B-2AFD667ED8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36650"/>
            <a:ext cx="8001000" cy="5029200"/>
          </a:xfrm>
        </p:spPr>
        <p:txBody>
          <a:bodyPr/>
          <a:lstStyle/>
          <a:p>
            <a:pPr marL="193675" indent="-193675" eaLnBrk="1" hangingPunct="1">
              <a:lnSpc>
                <a:spcPct val="110000"/>
              </a:lnSpc>
              <a:spcBef>
                <a:spcPct val="30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1.3 </a:t>
            </a:r>
            <a:r>
              <a:rPr lang="zh-CN" altLang="en-US" b="1">
                <a:solidFill>
                  <a:srgbClr val="0033CC"/>
                </a:solidFill>
              </a:rPr>
              <a:t>操作系统的基本类型</a:t>
            </a:r>
          </a:p>
          <a:p>
            <a:pPr marL="193675" indent="-193675" eaLnBrk="1" hangingPunct="1">
              <a:lnSpc>
                <a:spcPct val="110000"/>
              </a:lnSpc>
              <a:spcBef>
                <a:spcPct val="3000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1.3.8 </a:t>
            </a:r>
            <a:r>
              <a:rPr lang="zh-CN" altLang="en-US" sz="2800" b="1">
                <a:solidFill>
                  <a:srgbClr val="008000"/>
                </a:solidFill>
              </a:rPr>
              <a:t>嵌入式操作系统</a:t>
            </a:r>
          </a:p>
          <a:p>
            <a:pPr marL="669925" lvl="1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2"/>
              </a:buBlip>
            </a:pPr>
            <a:r>
              <a:rPr lang="zh-CN" altLang="en-US" sz="2400" b="1"/>
              <a:t>需求：计算机嵌入式应用；</a:t>
            </a:r>
          </a:p>
          <a:p>
            <a:pPr marL="669925" lvl="1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2"/>
              </a:buBlip>
            </a:pPr>
            <a:r>
              <a:rPr lang="zh-CN" altLang="en-US" sz="2400" b="1"/>
              <a:t>嵌入式（计算机）硬件不再以物理上独立的装置或设备出现，而是部分或全部隐藏和嵌入到应用系统中；</a:t>
            </a:r>
          </a:p>
          <a:p>
            <a:pPr marL="669925" lvl="1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2"/>
              </a:buBlip>
            </a:pPr>
            <a:r>
              <a:rPr lang="zh-CN" altLang="en-US" sz="2400" b="1"/>
              <a:t>对嵌入式（计算机）系统的软件、即嵌入式软件（</a:t>
            </a:r>
            <a:r>
              <a:rPr lang="en-US" altLang="zh-CN" sz="2400" b="1"/>
              <a:t>embedded software</a:t>
            </a:r>
            <a:r>
              <a:rPr lang="zh-CN" altLang="en-US" sz="2400" b="1"/>
              <a:t>）的需求；</a:t>
            </a:r>
          </a:p>
          <a:p>
            <a:pPr marL="669925" lvl="1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2"/>
              </a:buBlip>
            </a:pPr>
            <a:r>
              <a:rPr lang="zh-CN" altLang="en-US" sz="2400" b="1"/>
              <a:t>嵌入式操作系统：运行在嵌入式（计算机）环境中、对整个系统及所有操作的各种部件、装置等资源进行统一协调、处理、指挥和控制的系统软件。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xmlns="" id="{732EA7BF-77A5-488C-BAD4-17590D10D5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xmlns="" id="{1F9BE60F-1E84-4A49-B135-BDAA737266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33475"/>
            <a:ext cx="8001000" cy="5029200"/>
          </a:xfrm>
        </p:spPr>
        <p:txBody>
          <a:bodyPr/>
          <a:lstStyle/>
          <a:p>
            <a:pPr marL="193675" indent="-193675" eaLnBrk="1" hangingPunct="1">
              <a:lnSpc>
                <a:spcPct val="110000"/>
              </a:lnSpc>
              <a:spcBef>
                <a:spcPct val="30000"/>
              </a:spcBef>
              <a:buFontTx/>
              <a:buNone/>
            </a:pPr>
            <a:r>
              <a:rPr lang="en-US" altLang="zh-CN" sz="3600" b="1" dirty="0">
                <a:solidFill>
                  <a:srgbClr val="0033CC"/>
                </a:solidFill>
              </a:rPr>
              <a:t>1.3 </a:t>
            </a:r>
            <a:r>
              <a:rPr lang="zh-CN" altLang="en-US" sz="3600" b="1" dirty="0">
                <a:solidFill>
                  <a:srgbClr val="0033CC"/>
                </a:solidFill>
              </a:rPr>
              <a:t>操作系统的基本类型</a:t>
            </a:r>
          </a:p>
          <a:p>
            <a:pPr marL="193675" indent="-193675" eaLnBrk="1" hangingPunct="1">
              <a:lnSpc>
                <a:spcPct val="110000"/>
              </a:lnSpc>
              <a:spcBef>
                <a:spcPct val="30000"/>
              </a:spcBef>
              <a:buFontTx/>
              <a:buNone/>
            </a:pPr>
            <a:r>
              <a:rPr lang="en-US" altLang="zh-CN" b="1" dirty="0">
                <a:solidFill>
                  <a:srgbClr val="008000"/>
                </a:solidFill>
              </a:rPr>
              <a:t>1.3.8 </a:t>
            </a:r>
            <a:r>
              <a:rPr lang="zh-CN" altLang="en-US" b="1" dirty="0">
                <a:solidFill>
                  <a:srgbClr val="008000"/>
                </a:solidFill>
              </a:rPr>
              <a:t>嵌入式操作系统</a:t>
            </a:r>
          </a:p>
          <a:p>
            <a:pPr marL="669925" lvl="1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2"/>
              </a:buBlip>
            </a:pPr>
            <a:r>
              <a:rPr lang="zh-CN" altLang="en-US" b="1" dirty="0"/>
              <a:t>特点</a:t>
            </a:r>
          </a:p>
          <a:p>
            <a:pPr marL="1054100" lvl="2" indent="-193675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3"/>
              </a:buBlip>
            </a:pPr>
            <a:r>
              <a:rPr lang="zh-CN" altLang="en-US" b="1" dirty="0"/>
              <a:t>微型化：内存少（</a:t>
            </a:r>
            <a:r>
              <a:rPr lang="en-US" altLang="zh-CN" b="1" dirty="0"/>
              <a:t>1M</a:t>
            </a:r>
            <a:r>
              <a:rPr lang="zh-CN" altLang="en-US" b="1" dirty="0"/>
              <a:t>以内）、无外存、微处理器字长短（</a:t>
            </a:r>
            <a:r>
              <a:rPr lang="en-US" altLang="zh-CN" b="1" dirty="0"/>
              <a:t>8b</a:t>
            </a:r>
            <a:r>
              <a:rPr lang="zh-CN" altLang="en-US" b="1" dirty="0"/>
              <a:t>、</a:t>
            </a:r>
            <a:r>
              <a:rPr lang="en-US" altLang="zh-CN" b="1" dirty="0"/>
              <a:t>16b</a:t>
            </a:r>
            <a:r>
              <a:rPr lang="zh-CN" altLang="en-US" b="1" dirty="0"/>
              <a:t>）、运行速度有限、能提供的能源少、外设千变万化；</a:t>
            </a:r>
          </a:p>
          <a:p>
            <a:pPr marL="1054100" lvl="2" indent="-193675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3"/>
              </a:buBlip>
            </a:pPr>
            <a:r>
              <a:rPr lang="zh-CN" altLang="en-US" b="1" dirty="0"/>
              <a:t>可定制：能运行在不同微处理器平台上，能针对硬件变化进行结构与功能上的配置；</a:t>
            </a:r>
          </a:p>
          <a:p>
            <a:pPr marL="1054100" lvl="2" indent="-193675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3"/>
              </a:buBlip>
            </a:pPr>
            <a:r>
              <a:rPr lang="zh-CN" altLang="en-US" b="1" dirty="0"/>
              <a:t>实时性：硬实时、软实时、非实时。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xmlns="" id="{C2B0E059-8F5D-43A2-A961-E62365B5A3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xmlns="" id="{8ADBB18F-8F0A-450D-84F4-64CE1001A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55700"/>
            <a:ext cx="8001000" cy="5257800"/>
          </a:xfrm>
        </p:spPr>
        <p:txBody>
          <a:bodyPr/>
          <a:lstStyle/>
          <a:p>
            <a:pPr marL="193675" indent="-193675" eaLnBrk="1" hangingPunct="1">
              <a:lnSpc>
                <a:spcPct val="110000"/>
              </a:lnSpc>
              <a:spcBef>
                <a:spcPct val="30000"/>
              </a:spcBef>
              <a:buFontTx/>
              <a:buNone/>
            </a:pPr>
            <a:r>
              <a:rPr lang="en-US" altLang="zh-CN" sz="3600" b="1" dirty="0">
                <a:solidFill>
                  <a:srgbClr val="0033CC"/>
                </a:solidFill>
              </a:rPr>
              <a:t>1.3 </a:t>
            </a:r>
            <a:r>
              <a:rPr lang="zh-CN" altLang="en-US" sz="3600" b="1" dirty="0">
                <a:solidFill>
                  <a:srgbClr val="0033CC"/>
                </a:solidFill>
              </a:rPr>
              <a:t>操作系统的基本类型</a:t>
            </a:r>
          </a:p>
          <a:p>
            <a:pPr marL="193675" indent="-193675" eaLnBrk="1" hangingPunct="1">
              <a:lnSpc>
                <a:spcPct val="110000"/>
              </a:lnSpc>
              <a:spcBef>
                <a:spcPct val="30000"/>
              </a:spcBef>
              <a:buFontTx/>
              <a:buNone/>
            </a:pPr>
            <a:r>
              <a:rPr lang="en-US" altLang="zh-CN" b="1" dirty="0">
                <a:solidFill>
                  <a:srgbClr val="008000"/>
                </a:solidFill>
              </a:rPr>
              <a:t>1.3.8 </a:t>
            </a:r>
            <a:r>
              <a:rPr lang="zh-CN" altLang="en-US" b="1" dirty="0">
                <a:solidFill>
                  <a:srgbClr val="008000"/>
                </a:solidFill>
              </a:rPr>
              <a:t>嵌入式操作系统</a:t>
            </a:r>
          </a:p>
          <a:p>
            <a:pPr marL="669925" lvl="1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2"/>
              </a:buBlip>
            </a:pPr>
            <a:r>
              <a:rPr lang="zh-CN" altLang="en-US" b="1" dirty="0"/>
              <a:t>特点</a:t>
            </a:r>
          </a:p>
          <a:p>
            <a:pPr marL="1054100" lvl="2" indent="-193675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3"/>
              </a:buBlip>
            </a:pPr>
            <a:r>
              <a:rPr lang="zh-CN" altLang="en-US" b="1" dirty="0"/>
              <a:t>可靠性：可靠、容错、防故障</a:t>
            </a:r>
          </a:p>
          <a:p>
            <a:pPr marL="1054100" lvl="2" indent="-193675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3"/>
              </a:buBlip>
            </a:pPr>
            <a:r>
              <a:rPr lang="zh-CN" altLang="en-US" b="1" dirty="0"/>
              <a:t>易移植性：硬件抽象层</a:t>
            </a:r>
            <a:r>
              <a:rPr lang="en-US" altLang="zh-CN" b="1" dirty="0"/>
              <a:t>HAL</a:t>
            </a:r>
            <a:r>
              <a:rPr lang="zh-CN" altLang="en-US" b="1" dirty="0"/>
              <a:t>提供与平台无关的特性，向操作系统上层提供统一接口；板级支撑包</a:t>
            </a:r>
            <a:r>
              <a:rPr lang="en-US" altLang="zh-CN" b="1" dirty="0"/>
              <a:t>BSP</a:t>
            </a:r>
            <a:r>
              <a:rPr lang="zh-CN" altLang="en-US" b="1" dirty="0"/>
              <a:t>保证嵌入式操作系统可在新推出的微处理器硬件平台上运行；</a:t>
            </a:r>
          </a:p>
          <a:p>
            <a:pPr marL="1054100" lvl="2" indent="-193675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3"/>
              </a:buBlip>
            </a:pPr>
            <a:r>
              <a:rPr lang="zh-CN" altLang="en-US" b="1" dirty="0"/>
              <a:t>开发环境：通常提供代码编辑器、编译器和链接器、程序调试器、系统配置器和系统仿真器。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xmlns="" id="{CCD24C26-8FDF-4287-9064-6ACBC6CDC5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xmlns="" id="{B8442ABC-3470-4D99-8F40-0174111B40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153400" cy="49530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3600" b="1" dirty="0">
                <a:solidFill>
                  <a:srgbClr val="0033CC"/>
                </a:solidFill>
              </a:rPr>
              <a:t>1.3 </a:t>
            </a:r>
            <a:r>
              <a:rPr lang="zh-CN" altLang="en-US" sz="3600" b="1" dirty="0">
                <a:solidFill>
                  <a:srgbClr val="0033CC"/>
                </a:solidFill>
              </a:rPr>
              <a:t>操作系统的基本类型</a:t>
            </a:r>
            <a:endParaRPr lang="zh-CN" altLang="en-US" b="1" dirty="0">
              <a:solidFill>
                <a:srgbClr val="008000"/>
              </a:solidFill>
            </a:endParaRPr>
          </a:p>
          <a:p>
            <a:pPr marL="939800" lvl="1" indent="-482600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b="1" dirty="0"/>
              <a:t>批处理操作系统</a:t>
            </a:r>
            <a:endParaRPr lang="zh-CN" altLang="en-US" sz="2400" b="1" dirty="0">
              <a:solidFill>
                <a:srgbClr val="FF3300"/>
              </a:solidFill>
            </a:endParaRPr>
          </a:p>
          <a:p>
            <a:pPr marL="939800" lvl="1" indent="-482600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b="1" dirty="0"/>
              <a:t>分时操作系统</a:t>
            </a:r>
            <a:endParaRPr lang="zh-CN" altLang="en-US" sz="2400" b="1" dirty="0">
              <a:solidFill>
                <a:srgbClr val="FF3300"/>
              </a:solidFill>
            </a:endParaRPr>
          </a:p>
          <a:p>
            <a:pPr marL="939800" lvl="1" indent="-482600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b="1" dirty="0"/>
              <a:t>实时操作系统</a:t>
            </a:r>
            <a:endParaRPr lang="zh-CN" altLang="en-US" sz="2400" b="1" dirty="0">
              <a:solidFill>
                <a:srgbClr val="FF3300"/>
              </a:solidFill>
            </a:endParaRPr>
          </a:p>
          <a:p>
            <a:pPr marL="939800" lvl="1" indent="-482600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b="1" dirty="0"/>
              <a:t>通用操作系统</a:t>
            </a:r>
            <a:endParaRPr lang="zh-CN" altLang="en-US" sz="2400" b="1" dirty="0">
              <a:solidFill>
                <a:srgbClr val="FF3300"/>
              </a:solidFill>
            </a:endParaRPr>
          </a:p>
          <a:p>
            <a:pPr marL="939800" lvl="1" indent="-482600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b="1" dirty="0"/>
              <a:t>分布式操作系统</a:t>
            </a:r>
            <a:endParaRPr lang="en-US" altLang="zh-CN" sz="2400" b="1" dirty="0">
              <a:solidFill>
                <a:srgbClr val="FF3300"/>
              </a:solidFill>
            </a:endParaRPr>
          </a:p>
          <a:p>
            <a:pPr marL="939800" lvl="1" indent="-482600" eaLnBrk="1" hangingPunct="1">
              <a:lnSpc>
                <a:spcPct val="105000"/>
              </a:lnSpc>
              <a:spcBef>
                <a:spcPct val="25000"/>
              </a:spcBef>
              <a:buBlip>
                <a:blip r:embed="rId2"/>
              </a:buBlip>
            </a:pPr>
            <a:r>
              <a:rPr lang="zh-CN" altLang="en-US" b="1" dirty="0"/>
              <a:t>嵌入式操作系统</a:t>
            </a:r>
          </a:p>
        </p:txBody>
      </p:sp>
    </p:spTree>
    <p:extLst>
      <p:ext uri="{BB962C8B-B14F-4D97-AF65-F5344CB8AC3E}">
        <p14:creationId xmlns:p14="http://schemas.microsoft.com/office/powerpoint/2010/main" val="3240266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xmlns="" id="{632A6D39-9EA6-478D-81A0-041BAD4E64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xmlns="" id="{D836A1C7-9433-49C6-A059-D577D805E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3429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1.1 </a:t>
            </a:r>
            <a:r>
              <a:rPr lang="zh-CN" altLang="en-US" b="1">
                <a:solidFill>
                  <a:srgbClr val="0033CC"/>
                </a:solidFill>
              </a:rPr>
              <a:t>操作系统概念</a:t>
            </a:r>
          </a:p>
        </p:txBody>
      </p:sp>
      <p:sp>
        <p:nvSpPr>
          <p:cNvPr id="9220" name="WordArt 8">
            <a:extLst>
              <a:ext uri="{FF2B5EF4-FFF2-40B4-BE49-F238E27FC236}">
                <a16:creationId xmlns:a16="http://schemas.microsoft.com/office/drawing/2014/main" xmlns="" id="{FA4AF4F6-DDAB-4D5A-9543-F2E7159E582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427538" y="1484313"/>
            <a:ext cx="4200525" cy="617537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操作系统能做什么？</a:t>
            </a:r>
          </a:p>
        </p:txBody>
      </p:sp>
      <p:sp>
        <p:nvSpPr>
          <p:cNvPr id="9221" name="Text Box 9">
            <a:extLst>
              <a:ext uri="{FF2B5EF4-FFF2-40B4-BE49-F238E27FC236}">
                <a16:creationId xmlns:a16="http://schemas.microsoft.com/office/drawing/2014/main" xmlns="" id="{C1DD0BF8-4D2C-4F7D-BEBA-C12377D7F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2708275"/>
            <a:ext cx="576262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3300"/>
                </a:solidFill>
              </a:rPr>
              <a:t>哪些是操作系统？</a:t>
            </a:r>
          </a:p>
        </p:txBody>
      </p:sp>
      <p:sp>
        <p:nvSpPr>
          <p:cNvPr id="9222" name="Text Box 10">
            <a:extLst>
              <a:ext uri="{FF2B5EF4-FFF2-40B4-BE49-F238E27FC236}">
                <a16:creationId xmlns:a16="http://schemas.microsoft.com/office/drawing/2014/main" xmlns="" id="{6D2D9E10-3FB1-4A43-BF86-690E62C98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205038"/>
            <a:ext cx="3887788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 b="1"/>
              <a:t>Flappy Birds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Windows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Turbo C++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Word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Oracle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UNIX</a:t>
            </a:r>
          </a:p>
          <a:p>
            <a:pPr eaLnBrk="1" hangingPunct="1">
              <a:buFontTx/>
              <a:buNone/>
            </a:pPr>
            <a:r>
              <a:rPr lang="zh-CN" altLang="en-US" sz="2400" b="1"/>
              <a:t>自己编写的高级语言源程序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Turbo-ASM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VI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Linux</a:t>
            </a:r>
          </a:p>
        </p:txBody>
      </p:sp>
      <p:grpSp>
        <p:nvGrpSpPr>
          <p:cNvPr id="2" name="Group 23">
            <a:extLst>
              <a:ext uri="{FF2B5EF4-FFF2-40B4-BE49-F238E27FC236}">
                <a16:creationId xmlns:a16="http://schemas.microsoft.com/office/drawing/2014/main" xmlns="" id="{0CD85035-C311-49AB-9E83-4D0689813327}"/>
              </a:ext>
            </a:extLst>
          </p:cNvPr>
          <p:cNvGrpSpPr>
            <a:grpSpLocks/>
          </p:cNvGrpSpPr>
          <p:nvPr/>
        </p:nvGrpSpPr>
        <p:grpSpPr bwMode="auto">
          <a:xfrm>
            <a:off x="3708400" y="2205038"/>
            <a:ext cx="5281613" cy="4349750"/>
            <a:chOff x="2336" y="1389"/>
            <a:chExt cx="3327" cy="2740"/>
          </a:xfrm>
        </p:grpSpPr>
        <p:sp>
          <p:nvSpPr>
            <p:cNvPr id="9224" name="Text Box 13">
              <a:extLst>
                <a:ext uri="{FF2B5EF4-FFF2-40B4-BE49-F238E27FC236}">
                  <a16:creationId xmlns:a16="http://schemas.microsoft.com/office/drawing/2014/main" xmlns="" id="{C66972B3-B307-481E-8B1D-23FAD1CBC4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7" y="1389"/>
              <a:ext cx="9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solidFill>
                    <a:schemeClr val="accent2"/>
                  </a:solidFill>
                </a:rPr>
                <a:t>游戏软件</a:t>
              </a:r>
            </a:p>
          </p:txBody>
        </p:sp>
        <p:sp>
          <p:nvSpPr>
            <p:cNvPr id="9225" name="Text Box 14">
              <a:extLst>
                <a:ext uri="{FF2B5EF4-FFF2-40B4-BE49-F238E27FC236}">
                  <a16:creationId xmlns:a16="http://schemas.microsoft.com/office/drawing/2014/main" xmlns="" id="{FC159BBD-F216-4141-974C-CE3D0B9D15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6" y="1661"/>
              <a:ext cx="9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solidFill>
                    <a:srgbClr val="FF3300"/>
                  </a:solidFill>
                </a:rPr>
                <a:t>操作系统</a:t>
              </a:r>
            </a:p>
          </p:txBody>
        </p:sp>
        <p:sp>
          <p:nvSpPr>
            <p:cNvPr id="9226" name="Text Box 15">
              <a:extLst>
                <a:ext uri="{FF2B5EF4-FFF2-40B4-BE49-F238E27FC236}">
                  <a16:creationId xmlns:a16="http://schemas.microsoft.com/office/drawing/2014/main" xmlns="" id="{7D1649F5-A6A2-4727-AA8C-A1A327FE17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4" y="2723"/>
              <a:ext cx="9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solidFill>
                    <a:srgbClr val="FF3300"/>
                  </a:solidFill>
                </a:rPr>
                <a:t>操作系统</a:t>
              </a:r>
            </a:p>
          </p:txBody>
        </p:sp>
        <p:sp>
          <p:nvSpPr>
            <p:cNvPr id="9227" name="Text Box 16">
              <a:extLst>
                <a:ext uri="{FF2B5EF4-FFF2-40B4-BE49-F238E27FC236}">
                  <a16:creationId xmlns:a16="http://schemas.microsoft.com/office/drawing/2014/main" xmlns="" id="{259DC920-2C55-4173-8CEE-EA61F296C2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9" y="3841"/>
              <a:ext cx="9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solidFill>
                    <a:srgbClr val="FF3300"/>
                  </a:solidFill>
                </a:rPr>
                <a:t>操作系统</a:t>
              </a:r>
            </a:p>
          </p:txBody>
        </p:sp>
        <p:sp>
          <p:nvSpPr>
            <p:cNvPr id="9228" name="Text Box 17">
              <a:extLst>
                <a:ext uri="{FF2B5EF4-FFF2-40B4-BE49-F238E27FC236}">
                  <a16:creationId xmlns:a16="http://schemas.microsoft.com/office/drawing/2014/main" xmlns="" id="{6D701D25-6786-4303-82D0-C22868CDE5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5" y="1942"/>
              <a:ext cx="9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solidFill>
                    <a:schemeClr val="accent2"/>
                  </a:solidFill>
                </a:rPr>
                <a:t>编译程序</a:t>
              </a:r>
            </a:p>
          </p:txBody>
        </p:sp>
        <p:sp>
          <p:nvSpPr>
            <p:cNvPr id="9229" name="Text Box 18">
              <a:extLst>
                <a:ext uri="{FF2B5EF4-FFF2-40B4-BE49-F238E27FC236}">
                  <a16:creationId xmlns:a16="http://schemas.microsoft.com/office/drawing/2014/main" xmlns="" id="{07D5A4C3-E73E-42E5-AFB0-94507A6B9C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6" y="2232"/>
              <a:ext cx="328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</a:rPr>
                <a:t>Windows</a:t>
              </a:r>
              <a:r>
                <a:rPr lang="zh-CN" altLang="en-US" sz="2400" b="1">
                  <a:solidFill>
                    <a:schemeClr val="accent2"/>
                  </a:solidFill>
                </a:rPr>
                <a:t>系列操作系统下的编辑软件</a:t>
              </a:r>
            </a:p>
          </p:txBody>
        </p:sp>
        <p:sp>
          <p:nvSpPr>
            <p:cNvPr id="9230" name="Text Box 19">
              <a:extLst>
                <a:ext uri="{FF2B5EF4-FFF2-40B4-BE49-F238E27FC236}">
                  <a16:creationId xmlns:a16="http://schemas.microsoft.com/office/drawing/2014/main" xmlns="" id="{9158A27E-A77B-4AC2-9CAB-A6AE685DA2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2489"/>
              <a:ext cx="15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solidFill>
                    <a:schemeClr val="accent2"/>
                  </a:solidFill>
                </a:rPr>
                <a:t>数据库管理程序</a:t>
              </a:r>
            </a:p>
          </p:txBody>
        </p:sp>
        <p:sp>
          <p:nvSpPr>
            <p:cNvPr id="9231" name="Text Box 20">
              <a:extLst>
                <a:ext uri="{FF2B5EF4-FFF2-40B4-BE49-F238E27FC236}">
                  <a16:creationId xmlns:a16="http://schemas.microsoft.com/office/drawing/2014/main" xmlns="" id="{A1106901-0278-4563-92C0-00BC3EBB9F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3" y="3031"/>
              <a:ext cx="54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solidFill>
                    <a:schemeClr val="accent2"/>
                  </a:solidFill>
                </a:rPr>
                <a:t>数据</a:t>
              </a:r>
            </a:p>
          </p:txBody>
        </p:sp>
        <p:sp>
          <p:nvSpPr>
            <p:cNvPr id="9232" name="Text Box 21">
              <a:extLst>
                <a:ext uri="{FF2B5EF4-FFF2-40B4-BE49-F238E27FC236}">
                  <a16:creationId xmlns:a16="http://schemas.microsoft.com/office/drawing/2014/main" xmlns="" id="{230BB93D-775E-44C2-A3A0-B5836A24ED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3321"/>
              <a:ext cx="9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solidFill>
                    <a:schemeClr val="accent2"/>
                  </a:solidFill>
                </a:rPr>
                <a:t>汇编程序</a:t>
              </a:r>
            </a:p>
          </p:txBody>
        </p:sp>
        <p:sp>
          <p:nvSpPr>
            <p:cNvPr id="9233" name="Text Box 22">
              <a:extLst>
                <a:ext uri="{FF2B5EF4-FFF2-40B4-BE49-F238E27FC236}">
                  <a16:creationId xmlns:a16="http://schemas.microsoft.com/office/drawing/2014/main" xmlns="" id="{8136AD49-0219-41F4-8687-42F50A68DB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3605"/>
              <a:ext cx="328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</a:rPr>
                <a:t>UNIX</a:t>
              </a:r>
              <a:r>
                <a:rPr lang="zh-CN" altLang="en-US" sz="2400" b="1">
                  <a:solidFill>
                    <a:schemeClr val="accent2"/>
                  </a:solidFill>
                </a:rPr>
                <a:t>系列操作系统下的编辑软件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xmlns="" id="{CCD24C26-8FDF-4287-9064-6ACBC6CDC5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xmlns="" id="{B8442ABC-3470-4D99-8F40-0174111B40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528" y="1140296"/>
            <a:ext cx="8640960" cy="49530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3600" b="1" dirty="0">
                <a:solidFill>
                  <a:srgbClr val="0033CC"/>
                </a:solidFill>
              </a:rPr>
              <a:t>1.4 </a:t>
            </a:r>
            <a:r>
              <a:rPr lang="zh-CN" altLang="en-US" sz="3600" b="1" dirty="0">
                <a:solidFill>
                  <a:srgbClr val="0033CC"/>
                </a:solidFill>
              </a:rPr>
              <a:t>操作系统的未来发展</a:t>
            </a:r>
            <a:endParaRPr lang="zh-CN" altLang="en-US" b="1" dirty="0">
              <a:solidFill>
                <a:srgbClr val="008000"/>
              </a:solidFill>
            </a:endParaRPr>
          </a:p>
          <a:p>
            <a:pPr marL="939800" lvl="1" indent="-482600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b="1" dirty="0">
                <a:solidFill>
                  <a:srgbClr val="00B050"/>
                </a:solidFill>
              </a:rPr>
              <a:t>趋势 </a:t>
            </a:r>
            <a:r>
              <a:rPr lang="en-US" altLang="zh-CN" b="1" dirty="0">
                <a:solidFill>
                  <a:srgbClr val="00B050"/>
                </a:solidFill>
              </a:rPr>
              <a:t>1 </a:t>
            </a:r>
            <a:r>
              <a:rPr lang="zh-CN" altLang="en-US" b="1" dirty="0">
                <a:solidFill>
                  <a:srgbClr val="00B050"/>
                </a:solidFill>
              </a:rPr>
              <a:t>：从封闭到开放，再到封闭</a:t>
            </a:r>
            <a:endParaRPr lang="zh-CN" altLang="en-US" sz="2400" b="1" dirty="0">
              <a:solidFill>
                <a:srgbClr val="00B050"/>
              </a:solidFill>
            </a:endParaRPr>
          </a:p>
          <a:p>
            <a:pPr marL="1054100" lvl="2" indent="-193675" eaLnBrk="1" hangingPunct="1">
              <a:lnSpc>
                <a:spcPct val="110000"/>
              </a:lnSpc>
              <a:spcBef>
                <a:spcPct val="30000"/>
              </a:spcBef>
              <a:buBlip>
                <a:blip r:embed="rId3"/>
              </a:buBlip>
            </a:pPr>
            <a:r>
              <a:rPr lang="zh-CN" altLang="en-US" b="1" dirty="0"/>
              <a:t>  </a:t>
            </a:r>
            <a:r>
              <a:rPr lang="en-US" altLang="zh-CN" b="1" dirty="0"/>
              <a:t>2018 </a:t>
            </a:r>
            <a:r>
              <a:rPr lang="zh-CN" altLang="en-US" b="1" dirty="0"/>
              <a:t>年 </a:t>
            </a:r>
            <a:r>
              <a:rPr lang="en-US" altLang="zh-CN" b="1" dirty="0"/>
              <a:t>10 </a:t>
            </a:r>
            <a:r>
              <a:rPr lang="zh-CN" altLang="en-US" b="1" dirty="0"/>
              <a:t>月起 </a:t>
            </a:r>
            <a:r>
              <a:rPr lang="en-US" altLang="zh-CN" b="1" dirty="0"/>
              <a:t>Google </a:t>
            </a:r>
            <a:r>
              <a:rPr lang="zh-CN" altLang="en-US" b="1" dirty="0"/>
              <a:t>正式对欧盟区域的 </a:t>
            </a:r>
            <a:r>
              <a:rPr lang="en-US" altLang="zh-CN" b="1" dirty="0"/>
              <a:t>Android </a:t>
            </a:r>
            <a:r>
              <a:rPr lang="zh-CN" altLang="en-US" b="1" dirty="0"/>
              <a:t>进行收费，初步高达 </a:t>
            </a:r>
            <a:r>
              <a:rPr lang="en-US" altLang="zh-CN" b="1" dirty="0"/>
              <a:t>40 </a:t>
            </a:r>
            <a:r>
              <a:rPr lang="zh-CN" altLang="en-US" b="1" dirty="0"/>
              <a:t>美元每设备</a:t>
            </a:r>
            <a:endParaRPr lang="en-US" altLang="zh-CN" b="1" dirty="0"/>
          </a:p>
          <a:p>
            <a:pPr marL="1054100" lvl="2" indent="-193675" eaLnBrk="1" hangingPunct="1">
              <a:lnSpc>
                <a:spcPct val="110000"/>
              </a:lnSpc>
              <a:spcBef>
                <a:spcPct val="30000"/>
              </a:spcBef>
              <a:buBlip>
                <a:blip r:embed="rId3"/>
              </a:buBlip>
            </a:pPr>
            <a:r>
              <a:rPr lang="zh-CN" altLang="en-US" b="1" dirty="0"/>
              <a:t>  </a:t>
            </a:r>
            <a:r>
              <a:rPr lang="en-US" altLang="zh-CN" b="1" dirty="0"/>
              <a:t>2018 </a:t>
            </a:r>
            <a:r>
              <a:rPr lang="zh-CN" altLang="en-US" b="1" dirty="0"/>
              <a:t>年 </a:t>
            </a:r>
            <a:r>
              <a:rPr lang="en-US" altLang="zh-CN" b="1" dirty="0"/>
              <a:t>10 </a:t>
            </a:r>
            <a:r>
              <a:rPr lang="zh-CN" altLang="en-US" b="1" dirty="0"/>
              <a:t>月 </a:t>
            </a:r>
            <a:r>
              <a:rPr lang="en-US" altLang="zh-CN" b="1" dirty="0"/>
              <a:t>IBM 340 </a:t>
            </a:r>
            <a:r>
              <a:rPr lang="zh-CN" altLang="en-US" b="1" dirty="0"/>
              <a:t>亿美元收购 </a:t>
            </a:r>
            <a:r>
              <a:rPr lang="en-US" altLang="zh-CN" b="1" dirty="0"/>
              <a:t>RedHat </a:t>
            </a:r>
            <a:r>
              <a:rPr lang="zh-CN" altLang="en-US" b="1" dirty="0"/>
              <a:t>构筑其云计算竞争力</a:t>
            </a:r>
            <a:endParaRPr lang="en-US" altLang="zh-CN" b="1" dirty="0"/>
          </a:p>
          <a:p>
            <a:pPr marL="1054100" lvl="2" indent="-193675" eaLnBrk="1" hangingPunct="1">
              <a:lnSpc>
                <a:spcPct val="110000"/>
              </a:lnSpc>
              <a:spcBef>
                <a:spcPct val="30000"/>
              </a:spcBef>
              <a:buBlip>
                <a:blip r:embed="rId3"/>
              </a:buBlip>
            </a:pPr>
            <a:r>
              <a:rPr lang="en-US" altLang="zh-CN" b="1" dirty="0"/>
              <a:t>  2016 </a:t>
            </a:r>
            <a:r>
              <a:rPr lang="zh-CN" altLang="en-US" b="1" dirty="0"/>
              <a:t>年起谷歌投入 </a:t>
            </a:r>
            <a:r>
              <a:rPr lang="en-US" altLang="zh-CN" b="1" dirty="0"/>
              <a:t>600+ </a:t>
            </a:r>
            <a:r>
              <a:rPr lang="zh-CN" altLang="en-US" b="1" dirty="0"/>
              <a:t>人力，数十亿美元， 研发面向智能端设备的自研 </a:t>
            </a:r>
            <a:r>
              <a:rPr lang="en-US" altLang="zh-CN" b="1" dirty="0"/>
              <a:t>OS Fuchsia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B205D1D4-96EA-456B-A4A5-D7D562EE5CF0}"/>
              </a:ext>
            </a:extLst>
          </p:cNvPr>
          <p:cNvSpPr txBox="1"/>
          <p:nvPr/>
        </p:nvSpPr>
        <p:spPr>
          <a:xfrm>
            <a:off x="2123728" y="5262299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操作系统并不是免费的午餐，而是构筑与控制生态的黑土地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853DE2C-F0E9-4604-9CE7-E778B0840A83}"/>
              </a:ext>
            </a:extLst>
          </p:cNvPr>
          <p:cNvSpPr txBox="1"/>
          <p:nvPr/>
        </p:nvSpPr>
        <p:spPr>
          <a:xfrm>
            <a:off x="2837314" y="6488668"/>
            <a:ext cx="6127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内容来自：上海交通大学并行与分布式系统研究所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-OS-00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586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xmlns="" id="{CCD24C26-8FDF-4287-9064-6ACBC6CDC5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xmlns="" id="{B8442ABC-3470-4D99-8F40-0174111B40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052736"/>
            <a:ext cx="9144000" cy="4953000"/>
          </a:xfrm>
        </p:spPr>
        <p:txBody>
          <a:bodyPr/>
          <a:lstStyle/>
          <a:p>
            <a:pPr marL="539750" indent="-482600" eaLnBrk="1" hangingPunct="1">
              <a:lnSpc>
                <a:spcPct val="105000"/>
              </a:lnSpc>
              <a:spcBef>
                <a:spcPct val="25000"/>
              </a:spcBef>
              <a:buBlip>
                <a:blip r:embed="rId2"/>
              </a:buBlip>
            </a:pPr>
            <a:r>
              <a:rPr lang="zh-CN" altLang="en-US" sz="2800" b="1" dirty="0">
                <a:solidFill>
                  <a:srgbClr val="00B050"/>
                </a:solidFill>
              </a:rPr>
              <a:t>趋势 </a:t>
            </a:r>
            <a:r>
              <a:rPr lang="en-US" altLang="zh-CN" sz="2800" b="1" dirty="0">
                <a:solidFill>
                  <a:srgbClr val="00B050"/>
                </a:solidFill>
              </a:rPr>
              <a:t>2 </a:t>
            </a:r>
            <a:r>
              <a:rPr lang="zh-CN" altLang="en-US" sz="2800" b="1" dirty="0">
                <a:solidFill>
                  <a:srgbClr val="00B050"/>
                </a:solidFill>
              </a:rPr>
              <a:t>：从专用到通用，再到专用</a:t>
            </a:r>
            <a:endParaRPr lang="en-US" altLang="zh-CN" sz="2800" b="1" dirty="0">
              <a:solidFill>
                <a:srgbClr val="00B050"/>
              </a:solidFill>
            </a:endParaRPr>
          </a:p>
          <a:p>
            <a:pPr marL="457200" lvl="1" indent="0" eaLnBrk="1" hangingPunct="1">
              <a:lnSpc>
                <a:spcPct val="105000"/>
              </a:lnSpc>
              <a:spcBef>
                <a:spcPct val="25000"/>
              </a:spcBef>
              <a:buNone/>
            </a:pPr>
            <a:endParaRPr lang="en-US" altLang="zh-CN" b="1" dirty="0"/>
          </a:p>
          <a:p>
            <a:pPr marL="939800" lvl="1" indent="-482600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endParaRPr lang="zh-CN" altLang="en-US" sz="2400" b="1" dirty="0">
              <a:solidFill>
                <a:srgbClr val="FF3300"/>
              </a:solidFill>
            </a:endParaRPr>
          </a:p>
          <a:p>
            <a:pPr marL="860425" lvl="2" indent="0" eaLnBrk="1" hangingPunct="1">
              <a:lnSpc>
                <a:spcPct val="110000"/>
              </a:lnSpc>
              <a:spcBef>
                <a:spcPct val="30000"/>
              </a:spcBef>
              <a:buNone/>
            </a:pPr>
            <a:endParaRPr lang="en-US" altLang="zh-CN" b="1" dirty="0"/>
          </a:p>
          <a:p>
            <a:pPr marL="654050" lvl="1" indent="-193675" eaLnBrk="1" hangingPunct="1">
              <a:lnSpc>
                <a:spcPct val="110000"/>
              </a:lnSpc>
              <a:spcBef>
                <a:spcPct val="30000"/>
              </a:spcBef>
              <a:buBlip>
                <a:blip r:embed="rId3"/>
              </a:buBlip>
            </a:pPr>
            <a:r>
              <a:rPr lang="zh-CN" altLang="en-US" sz="2400" b="1" dirty="0"/>
              <a:t> 专用 → 通用 → 专用（领域定制化）</a:t>
            </a:r>
            <a:endParaRPr lang="en-US" altLang="zh-CN" sz="2400" b="1" dirty="0"/>
          </a:p>
          <a:p>
            <a:pPr marL="1054100" lvl="2" indent="-193675" eaLnBrk="1" hangingPunct="1">
              <a:lnSpc>
                <a:spcPct val="110000"/>
              </a:lnSpc>
              <a:spcBef>
                <a:spcPct val="30000"/>
              </a:spcBef>
              <a:buBlip>
                <a:blip r:embed="rId3"/>
              </a:buBlip>
            </a:pPr>
            <a:r>
              <a:rPr lang="zh-CN" altLang="en-US" sz="2000" b="1" dirty="0"/>
              <a:t> 传统操作系统不能满足实时、安全、可信等需求</a:t>
            </a:r>
          </a:p>
          <a:p>
            <a:pPr marL="1054100" lvl="2" indent="-193675" eaLnBrk="1" hangingPunct="1">
              <a:lnSpc>
                <a:spcPct val="110000"/>
              </a:lnSpc>
              <a:spcBef>
                <a:spcPct val="30000"/>
              </a:spcBef>
              <a:buBlip>
                <a:blip r:embed="rId3"/>
              </a:buBlip>
            </a:pPr>
            <a:r>
              <a:rPr lang="zh-CN" altLang="en-US" sz="2000" b="1" dirty="0"/>
              <a:t> 从通用计算走向领域计算，各种 </a:t>
            </a:r>
            <a:r>
              <a:rPr lang="en-US" altLang="zh-CN" sz="2000" b="1" dirty="0" err="1"/>
              <a:t>xPU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不断繁荣 </a:t>
            </a:r>
            <a:r>
              <a:rPr lang="en-US" altLang="zh-CN" sz="2000" b="1" dirty="0"/>
              <a:t>GPU </a:t>
            </a:r>
            <a:r>
              <a:rPr lang="zh-CN" altLang="en-US" sz="2000" b="1" dirty="0"/>
              <a:t>、 </a:t>
            </a:r>
            <a:r>
              <a:rPr lang="en-US" altLang="zh-CN" sz="2000" b="1" dirty="0"/>
              <a:t>TPU </a:t>
            </a:r>
            <a:r>
              <a:rPr lang="zh-CN" altLang="en-US" sz="2000" b="1" dirty="0"/>
              <a:t>等</a:t>
            </a:r>
          </a:p>
          <a:p>
            <a:pPr marL="1054100" lvl="2" indent="-193675" eaLnBrk="1" hangingPunct="1">
              <a:lnSpc>
                <a:spcPct val="110000"/>
              </a:lnSpc>
              <a:spcBef>
                <a:spcPct val="30000"/>
              </a:spcBef>
              <a:buBlip>
                <a:blip r:embed="rId3"/>
              </a:buBlip>
            </a:pPr>
            <a:r>
              <a:rPr lang="zh-CN" altLang="en-US" sz="2000" b="1" dirty="0"/>
              <a:t> 智能存储、存算一体、非易失内存、内存与持久存储走向融合</a:t>
            </a:r>
          </a:p>
          <a:p>
            <a:pPr marL="1054100" lvl="2" indent="-193675" eaLnBrk="1" hangingPunct="1">
              <a:lnSpc>
                <a:spcPct val="110000"/>
              </a:lnSpc>
              <a:spcBef>
                <a:spcPct val="30000"/>
              </a:spcBef>
              <a:buBlip>
                <a:blip r:embed="rId3"/>
              </a:buBlip>
            </a:pPr>
            <a:r>
              <a:rPr lang="zh-CN" altLang="en-US" sz="2000" b="1" dirty="0"/>
              <a:t> 数据中心网络： </a:t>
            </a:r>
            <a:r>
              <a:rPr lang="en-US" altLang="zh-CN" sz="2000" b="1" dirty="0" err="1"/>
              <a:t>Infiniband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等网络走向纳秒级时延</a:t>
            </a:r>
          </a:p>
          <a:p>
            <a:pPr marL="1054100" lvl="2" indent="-193675" eaLnBrk="1" hangingPunct="1">
              <a:lnSpc>
                <a:spcPct val="110000"/>
              </a:lnSpc>
              <a:spcBef>
                <a:spcPct val="30000"/>
              </a:spcBef>
              <a:buBlip>
                <a:blip r:embed="rId3"/>
              </a:buBlip>
            </a:pPr>
            <a:r>
              <a:rPr lang="zh-CN" altLang="en-US" sz="2000" b="1" dirty="0"/>
              <a:t> 广域网络： </a:t>
            </a:r>
            <a:r>
              <a:rPr lang="en-US" altLang="zh-CN" sz="2000" b="1" dirty="0"/>
              <a:t>5G </a:t>
            </a:r>
            <a:r>
              <a:rPr lang="zh-CN" altLang="en-US" sz="2000" b="1" dirty="0"/>
              <a:t>大连接、低时延、高可靠使能广域计算</a:t>
            </a:r>
            <a:endParaRPr lang="en-US" altLang="zh-CN" sz="2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853DE2C-F0E9-4604-9CE7-E778B0840A83}"/>
              </a:ext>
            </a:extLst>
          </p:cNvPr>
          <p:cNvSpPr txBox="1"/>
          <p:nvPr/>
        </p:nvSpPr>
        <p:spPr>
          <a:xfrm>
            <a:off x="2837314" y="6488668"/>
            <a:ext cx="6127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内容来自：上海交通大学并行与分布式系统研究所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-OS-00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4FFB780-3483-45D3-B7F9-EC4D95320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700808"/>
            <a:ext cx="7983528" cy="141875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5553F8F6-66D5-4FFA-8F9B-05C4DC30419D}"/>
              </a:ext>
            </a:extLst>
          </p:cNvPr>
          <p:cNvSpPr txBox="1"/>
          <p:nvPr/>
        </p:nvSpPr>
        <p:spPr>
          <a:xfrm>
            <a:off x="2119048" y="5805941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操作系统的类型和数量均会大幅增加</a:t>
            </a:r>
          </a:p>
        </p:txBody>
      </p:sp>
    </p:spTree>
    <p:extLst>
      <p:ext uri="{BB962C8B-B14F-4D97-AF65-F5344CB8AC3E}">
        <p14:creationId xmlns:p14="http://schemas.microsoft.com/office/powerpoint/2010/main" val="78300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xmlns="" id="{CCD24C26-8FDF-4287-9064-6ACBC6CDC5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xmlns="" id="{B8442ABC-3470-4D99-8F40-0174111B40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528" y="1052736"/>
            <a:ext cx="8640960" cy="49530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3600" b="1" dirty="0">
                <a:solidFill>
                  <a:srgbClr val="0033CC"/>
                </a:solidFill>
              </a:rPr>
              <a:t>1.4 </a:t>
            </a:r>
            <a:r>
              <a:rPr lang="zh-CN" altLang="en-US" sz="3600" b="1" dirty="0">
                <a:solidFill>
                  <a:srgbClr val="0033CC"/>
                </a:solidFill>
              </a:rPr>
              <a:t>操作系统的未来发展</a:t>
            </a:r>
            <a:endParaRPr lang="zh-CN" altLang="en-US" b="1" dirty="0">
              <a:solidFill>
                <a:srgbClr val="008000"/>
              </a:solidFill>
            </a:endParaRPr>
          </a:p>
          <a:p>
            <a:pPr marL="939800" lvl="1" indent="-482600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b="1" dirty="0"/>
              <a:t>智能驾驶、智能家庭等新场景需要新的操作系统</a:t>
            </a:r>
            <a:endParaRPr lang="zh-CN" altLang="en-US" sz="2400" b="1" dirty="0">
              <a:solidFill>
                <a:srgbClr val="FF3300"/>
              </a:solidFill>
            </a:endParaRPr>
          </a:p>
          <a:p>
            <a:pPr marL="860425" lvl="2" indent="0" eaLnBrk="1" hangingPunct="1">
              <a:lnSpc>
                <a:spcPct val="110000"/>
              </a:lnSpc>
              <a:spcBef>
                <a:spcPct val="30000"/>
              </a:spcBef>
              <a:buNone/>
            </a:pP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853DE2C-F0E9-4604-9CE7-E778B0840A83}"/>
              </a:ext>
            </a:extLst>
          </p:cNvPr>
          <p:cNvSpPr txBox="1"/>
          <p:nvPr/>
        </p:nvSpPr>
        <p:spPr>
          <a:xfrm>
            <a:off x="2837314" y="6488668"/>
            <a:ext cx="6127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内容来自：上海交通大学并行与分布式系统研究所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-OS-00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025ACD4-56F8-468F-B17F-FBA6E8ADA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8" t="14680" r="4582" b="17502"/>
          <a:stretch/>
        </p:blipFill>
        <p:spPr>
          <a:xfrm>
            <a:off x="122474" y="2312876"/>
            <a:ext cx="5119139" cy="22322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8E305DF-B2A2-419F-A801-861334F34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651" y="2469552"/>
            <a:ext cx="3551762" cy="35361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F45B9DB6-BE93-408E-B79A-7EBC621E42A7}"/>
              </a:ext>
            </a:extLst>
          </p:cNvPr>
          <p:cNvSpPr txBox="1"/>
          <p:nvPr/>
        </p:nvSpPr>
        <p:spPr>
          <a:xfrm>
            <a:off x="251519" y="4769874"/>
            <a:ext cx="4861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华为创始人任正非表示，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鸿蒙系统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的产生，本身并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不是为了手机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用，而是为了做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物联网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来用的，比如自动驾驶、工业自动化，因为它能够精确控制时延在五毫秒以下，甚至达到毫秒级到亚毫秒级。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1518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xmlns="" id="{CCD24C26-8FDF-4287-9064-6ACBC6CDC5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xmlns="" id="{B8442ABC-3470-4D99-8F40-0174111B40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052736"/>
            <a:ext cx="9144000" cy="4953000"/>
          </a:xfrm>
        </p:spPr>
        <p:txBody>
          <a:bodyPr/>
          <a:lstStyle/>
          <a:p>
            <a:pPr marL="539750" indent="-482600" eaLnBrk="1" hangingPunct="1">
              <a:lnSpc>
                <a:spcPct val="105000"/>
              </a:lnSpc>
              <a:spcBef>
                <a:spcPct val="25000"/>
              </a:spcBef>
              <a:buBlip>
                <a:blip r:embed="rId2"/>
              </a:buBlip>
            </a:pPr>
            <a:r>
              <a:rPr lang="zh-CN" altLang="en-US" sz="2800" b="1" dirty="0">
                <a:solidFill>
                  <a:srgbClr val="00B050"/>
                </a:solidFill>
              </a:rPr>
              <a:t>趋势 </a:t>
            </a:r>
            <a:r>
              <a:rPr lang="en-US" altLang="zh-CN" sz="2800" b="1" dirty="0">
                <a:solidFill>
                  <a:srgbClr val="00B050"/>
                </a:solidFill>
              </a:rPr>
              <a:t>3 </a:t>
            </a:r>
            <a:r>
              <a:rPr lang="zh-CN" altLang="en-US" sz="2800" b="1" dirty="0">
                <a:solidFill>
                  <a:srgbClr val="00B050"/>
                </a:solidFill>
              </a:rPr>
              <a:t>：从简单到复杂，到更复杂</a:t>
            </a:r>
            <a:endParaRPr lang="zh-CN" altLang="en-US" sz="2400" b="1" dirty="0">
              <a:solidFill>
                <a:srgbClr val="00B050"/>
              </a:solidFill>
            </a:endParaRPr>
          </a:p>
          <a:p>
            <a:pPr marL="654050" lvl="1" indent="-193675" eaLnBrk="1" hangingPunct="1">
              <a:lnSpc>
                <a:spcPct val="110000"/>
              </a:lnSpc>
              <a:spcBef>
                <a:spcPct val="30000"/>
              </a:spcBef>
              <a:buBlip>
                <a:blip r:embed="rId3"/>
              </a:buBlip>
            </a:pPr>
            <a:r>
              <a:rPr lang="en-US" altLang="zh-CN" sz="2400" b="1" dirty="0"/>
              <a:t> Linux </a:t>
            </a:r>
            <a:r>
              <a:rPr lang="zh-CN" altLang="en-US" sz="2400" b="1" dirty="0"/>
              <a:t>代码规模已超过 </a:t>
            </a:r>
            <a:r>
              <a:rPr lang="en-US" altLang="zh-CN" sz="2400" b="1" dirty="0"/>
              <a:t>2000 </a:t>
            </a:r>
            <a:r>
              <a:rPr lang="zh-CN" altLang="en-US" sz="2400" b="1" dirty="0"/>
              <a:t>万行</a:t>
            </a:r>
          </a:p>
          <a:p>
            <a:pPr marL="654050" lvl="1" indent="-193675" eaLnBrk="1" hangingPunct="1">
              <a:lnSpc>
                <a:spcPct val="110000"/>
              </a:lnSpc>
              <a:spcBef>
                <a:spcPct val="30000"/>
              </a:spcBef>
              <a:buBlip>
                <a:blip r:embed="rId3"/>
              </a:buBlip>
            </a:pPr>
            <a:r>
              <a:rPr lang="zh-CN" altLang="en-US" sz="2400" b="1" dirty="0"/>
              <a:t> 仍然以每年 </a:t>
            </a:r>
            <a:r>
              <a:rPr lang="en-US" altLang="zh-CN" sz="2400" b="1" dirty="0"/>
              <a:t>200 </a:t>
            </a:r>
            <a:r>
              <a:rPr lang="zh-CN" altLang="en-US" sz="2400" b="1" dirty="0"/>
              <a:t>万行的数量在增加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更新</a:t>
            </a:r>
            <a:endParaRPr lang="en-US" altLang="zh-CN" sz="2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853DE2C-F0E9-4604-9CE7-E778B0840A83}"/>
              </a:ext>
            </a:extLst>
          </p:cNvPr>
          <p:cNvSpPr txBox="1"/>
          <p:nvPr/>
        </p:nvSpPr>
        <p:spPr>
          <a:xfrm>
            <a:off x="2837314" y="6488668"/>
            <a:ext cx="6127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内容来自：上海交通大学并行与分布式系统研究所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-OS-00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C3321FF-AFFA-48B3-95A1-79578886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69" y="2800388"/>
            <a:ext cx="7772400" cy="252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25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xmlns="" id="{BF99EB55-4853-4220-A604-67A2F94E97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xmlns="" id="{F7C4D5A6-12AF-4A51-AD28-7F560E8F57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57288"/>
            <a:ext cx="7854950" cy="4000500"/>
          </a:xfrm>
        </p:spPr>
        <p:txBody>
          <a:bodyPr/>
          <a:lstStyle/>
          <a:p>
            <a:pPr marL="193675" indent="-193675" eaLnBrk="1" hangingPunct="1">
              <a:lnSpc>
                <a:spcPct val="110000"/>
              </a:lnSpc>
              <a:spcBef>
                <a:spcPct val="30000"/>
              </a:spcBef>
              <a:buFontTx/>
              <a:buNone/>
            </a:pPr>
            <a:r>
              <a:rPr lang="en-US" altLang="zh-CN" sz="3600" b="1" dirty="0">
                <a:solidFill>
                  <a:srgbClr val="0033CC"/>
                </a:solidFill>
              </a:rPr>
              <a:t>1.5 </a:t>
            </a:r>
            <a:r>
              <a:rPr lang="zh-CN" altLang="en-US" sz="3600" b="1" dirty="0">
                <a:solidFill>
                  <a:srgbClr val="0033CC"/>
                </a:solidFill>
              </a:rPr>
              <a:t>操作系统的功能</a:t>
            </a:r>
          </a:p>
          <a:p>
            <a:pPr marL="193675" indent="-193675" eaLnBrk="1" hangingPunct="1">
              <a:lnSpc>
                <a:spcPct val="110000"/>
              </a:lnSpc>
              <a:spcBef>
                <a:spcPct val="30000"/>
              </a:spcBef>
              <a:buFontTx/>
              <a:buNone/>
            </a:pPr>
            <a:r>
              <a:rPr lang="en-US" altLang="zh-CN" b="1" dirty="0">
                <a:solidFill>
                  <a:srgbClr val="008000"/>
                </a:solidFill>
              </a:rPr>
              <a:t>1.5.1 </a:t>
            </a:r>
            <a:r>
              <a:rPr lang="zh-CN" altLang="en-US" b="1" dirty="0">
                <a:solidFill>
                  <a:srgbClr val="008000"/>
                </a:solidFill>
              </a:rPr>
              <a:t>处理机管理</a:t>
            </a:r>
          </a:p>
          <a:p>
            <a:pPr marL="669925" lvl="1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2"/>
              </a:buBlip>
            </a:pPr>
            <a:r>
              <a:rPr lang="zh-CN" altLang="en-US" b="1" dirty="0"/>
              <a:t>完成</a:t>
            </a:r>
            <a:r>
              <a:rPr lang="zh-CN" altLang="en-US" b="1" dirty="0">
                <a:solidFill>
                  <a:srgbClr val="FF0000"/>
                </a:solidFill>
              </a:rPr>
              <a:t>处理机资源的分配、调度和回收</a:t>
            </a:r>
            <a:r>
              <a:rPr lang="zh-CN" altLang="en-US" b="1" dirty="0"/>
              <a:t>等功能。处理机调度的单位可为</a:t>
            </a:r>
            <a:r>
              <a:rPr lang="zh-CN" altLang="en-US" b="1" dirty="0">
                <a:solidFill>
                  <a:srgbClr val="FF0000"/>
                </a:solidFill>
              </a:rPr>
              <a:t>进程</a:t>
            </a:r>
            <a:r>
              <a:rPr lang="zh-CN" altLang="en-US" b="1" dirty="0"/>
              <a:t>或</a:t>
            </a:r>
            <a:r>
              <a:rPr lang="zh-CN" altLang="en-US" b="1" dirty="0">
                <a:solidFill>
                  <a:srgbClr val="FF0000"/>
                </a:solidFill>
              </a:rPr>
              <a:t>线程</a:t>
            </a:r>
            <a:r>
              <a:rPr lang="zh-CN" altLang="en-US" b="1" dirty="0"/>
              <a:t>。</a:t>
            </a:r>
          </a:p>
          <a:p>
            <a:pPr marL="669925" lvl="1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2"/>
              </a:buBlip>
            </a:pPr>
            <a:r>
              <a:rPr lang="zh-CN" altLang="en-US" b="1" dirty="0"/>
              <a:t>由于处理机调度策略不同，出现不同类型的操作系统，如批处理系统、分时系统、实时系统。</a:t>
            </a:r>
          </a:p>
        </p:txBody>
      </p:sp>
      <p:pic>
        <p:nvPicPr>
          <p:cNvPr id="65540" name="Picture 5" descr="j0174964">
            <a:extLst>
              <a:ext uri="{FF2B5EF4-FFF2-40B4-BE49-F238E27FC236}">
                <a16:creationId xmlns:a16="http://schemas.microsoft.com/office/drawing/2014/main" xmlns="" id="{68F0359B-A92D-4966-A8CB-4354A8B5D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5003800"/>
            <a:ext cx="2057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xmlns="" id="{C4A6760F-D6D9-4A54-99CD-77D51C3D08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xmlns="" id="{ADB858B2-EB9A-45BA-9FB3-DCA0AB0E82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33475"/>
            <a:ext cx="8001000" cy="5257800"/>
          </a:xfrm>
        </p:spPr>
        <p:txBody>
          <a:bodyPr/>
          <a:lstStyle/>
          <a:p>
            <a:pPr marL="193675" indent="-193675" eaLnBrk="1" hangingPunct="1">
              <a:lnSpc>
                <a:spcPct val="110000"/>
              </a:lnSpc>
              <a:buFontTx/>
              <a:buNone/>
            </a:pPr>
            <a:r>
              <a:rPr lang="en-US" altLang="zh-CN" sz="3600" b="1" dirty="0">
                <a:solidFill>
                  <a:srgbClr val="0033CC"/>
                </a:solidFill>
              </a:rPr>
              <a:t>1.5 </a:t>
            </a:r>
            <a:r>
              <a:rPr lang="zh-CN" altLang="en-US" sz="3600" b="1" dirty="0">
                <a:solidFill>
                  <a:srgbClr val="0033CC"/>
                </a:solidFill>
              </a:rPr>
              <a:t>操作系统的功能</a:t>
            </a:r>
          </a:p>
          <a:p>
            <a:pPr marL="193675" indent="-193675" eaLnBrk="1" hangingPunct="1">
              <a:lnSpc>
                <a:spcPct val="110000"/>
              </a:lnSpc>
              <a:buFontTx/>
              <a:buNone/>
            </a:pPr>
            <a:r>
              <a:rPr lang="en-US" altLang="zh-CN" b="1" dirty="0">
                <a:solidFill>
                  <a:srgbClr val="008000"/>
                </a:solidFill>
              </a:rPr>
              <a:t>1.5.2 </a:t>
            </a:r>
            <a:r>
              <a:rPr lang="zh-CN" altLang="en-US" b="1" dirty="0">
                <a:solidFill>
                  <a:srgbClr val="008000"/>
                </a:solidFill>
              </a:rPr>
              <a:t>存储管理</a:t>
            </a:r>
          </a:p>
          <a:p>
            <a:pPr marL="669925" lvl="1" eaLnBrk="1" hangingPunct="1">
              <a:lnSpc>
                <a:spcPct val="110000"/>
              </a:lnSpc>
              <a:buFontTx/>
              <a:buBlip>
                <a:blip r:embed="rId2"/>
              </a:buBlip>
            </a:pPr>
            <a:r>
              <a:rPr lang="zh-CN" altLang="en-US" b="1" dirty="0"/>
              <a:t>管理目标：提高利用率、方便用户使用、提供足够的存储空间、方便进程并发运行。内存的分配、保护和扩充。</a:t>
            </a:r>
          </a:p>
          <a:p>
            <a:pPr marL="1054100" lvl="2" indent="-193675" eaLnBrk="1" hangingPunct="1">
              <a:lnSpc>
                <a:spcPct val="110000"/>
              </a:lnSpc>
              <a:buFontTx/>
              <a:buBlip>
                <a:blip r:embed="rId3"/>
              </a:buBlip>
            </a:pPr>
            <a:r>
              <a:rPr lang="zh-CN" altLang="en-US" b="1" dirty="0"/>
              <a:t>存储器分配与回收</a:t>
            </a:r>
          </a:p>
          <a:p>
            <a:pPr marL="1054100" lvl="2" indent="-193675" eaLnBrk="1" hangingPunct="1">
              <a:lnSpc>
                <a:spcPct val="110000"/>
              </a:lnSpc>
              <a:buFontTx/>
              <a:buBlip>
                <a:blip r:embed="rId3"/>
              </a:buBlip>
            </a:pPr>
            <a:r>
              <a:rPr lang="zh-CN" altLang="en-US" b="1" dirty="0"/>
              <a:t>地址映射（变换）：逻辑地址到内存物理地址映射</a:t>
            </a:r>
          </a:p>
          <a:p>
            <a:pPr marL="1054100" lvl="2" indent="-193675" eaLnBrk="1" hangingPunct="1">
              <a:lnSpc>
                <a:spcPct val="110000"/>
              </a:lnSpc>
              <a:buFontTx/>
              <a:buBlip>
                <a:blip r:embed="rId3"/>
              </a:buBlip>
            </a:pPr>
            <a:r>
              <a:rPr lang="zh-CN" altLang="en-US" b="1" dirty="0"/>
              <a:t>存储保护：保证进程间互不干扰、相互保密</a:t>
            </a:r>
          </a:p>
          <a:p>
            <a:pPr marL="1054100" lvl="2" indent="-193675" eaLnBrk="1" hangingPunct="1">
              <a:lnSpc>
                <a:spcPct val="110000"/>
              </a:lnSpc>
              <a:buFontTx/>
              <a:buBlip>
                <a:blip r:embed="rId3"/>
              </a:buBlip>
            </a:pPr>
            <a:r>
              <a:rPr lang="zh-CN" altLang="en-US" b="1" dirty="0"/>
              <a:t>内存扩充（覆盖、交换和虚拟存储）：提高内存利用率、扩大进程的内存空间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xmlns="" id="{D1B80ED1-C7EF-4D8E-9734-26E2AF57E8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xmlns="" id="{7917BAA7-8E20-4F74-9CA9-A1BEA1BEC1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49350"/>
            <a:ext cx="8001000" cy="5257800"/>
          </a:xfrm>
        </p:spPr>
        <p:txBody>
          <a:bodyPr/>
          <a:lstStyle/>
          <a:p>
            <a:pPr marL="193675" indent="-193675" eaLnBrk="1" hangingPunct="1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sz="3600" b="1" dirty="0">
                <a:solidFill>
                  <a:srgbClr val="0033CC"/>
                </a:solidFill>
              </a:rPr>
              <a:t>1.5 </a:t>
            </a:r>
            <a:r>
              <a:rPr lang="zh-CN" altLang="en-US" sz="3600" b="1" dirty="0">
                <a:solidFill>
                  <a:srgbClr val="0033CC"/>
                </a:solidFill>
              </a:rPr>
              <a:t>操作系统的功能</a:t>
            </a:r>
          </a:p>
          <a:p>
            <a:pPr marL="193675" indent="-193675" eaLnBrk="1" hangingPunct="1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b="1" dirty="0">
                <a:solidFill>
                  <a:srgbClr val="008000"/>
                </a:solidFill>
              </a:rPr>
              <a:t>1.5.3 </a:t>
            </a:r>
            <a:r>
              <a:rPr lang="zh-CN" altLang="en-US" b="1" dirty="0">
                <a:solidFill>
                  <a:srgbClr val="008000"/>
                </a:solidFill>
              </a:rPr>
              <a:t>设备管理</a:t>
            </a:r>
          </a:p>
          <a:p>
            <a:pPr marL="669925" lvl="1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2"/>
              </a:buBlip>
            </a:pPr>
            <a:r>
              <a:rPr lang="zh-CN" altLang="en-US" b="1" dirty="0"/>
              <a:t>管理目标：方便设备的使用、提高</a:t>
            </a:r>
            <a:r>
              <a:rPr lang="en-US" altLang="zh-CN" b="1" dirty="0"/>
              <a:t>CPU</a:t>
            </a:r>
            <a:r>
              <a:rPr lang="zh-CN" altLang="en-US" b="1" dirty="0"/>
              <a:t>与</a:t>
            </a:r>
            <a:r>
              <a:rPr lang="en-US" altLang="zh-CN" b="1" dirty="0"/>
              <a:t>I/O</a:t>
            </a:r>
            <a:r>
              <a:rPr lang="zh-CN" altLang="en-US" b="1" dirty="0"/>
              <a:t>设备利用率</a:t>
            </a:r>
          </a:p>
          <a:p>
            <a:pPr marL="1054100" lvl="2" indent="-193675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b="1" dirty="0"/>
              <a:t>设备操作：利用设备驱动程序完成对设备的操作</a:t>
            </a:r>
          </a:p>
          <a:p>
            <a:pPr marL="1054100" lvl="2" indent="-193675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b="1" dirty="0"/>
              <a:t>设备独立性</a:t>
            </a:r>
            <a:r>
              <a:rPr lang="en-US" altLang="zh-CN" b="1" dirty="0"/>
              <a:t>(device independence)</a:t>
            </a:r>
            <a:r>
              <a:rPr lang="zh-CN" altLang="en-US" b="1" dirty="0"/>
              <a:t>：提供统一的</a:t>
            </a:r>
            <a:r>
              <a:rPr lang="en-US" altLang="zh-CN" b="1" dirty="0"/>
              <a:t>I/O</a:t>
            </a:r>
            <a:r>
              <a:rPr lang="zh-CN" altLang="en-US" b="1" dirty="0"/>
              <a:t>设备接口，使应用程序独立于物理设备，提高可适应性；在同样的接口和操作下完成不同的内容</a:t>
            </a:r>
          </a:p>
          <a:p>
            <a:pPr marL="1054100" lvl="2" indent="-193675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b="1" dirty="0"/>
              <a:t>设备分配与回收：在多用户间共享</a:t>
            </a:r>
            <a:r>
              <a:rPr lang="en-US" altLang="zh-CN" b="1" dirty="0"/>
              <a:t>I/O</a:t>
            </a:r>
            <a:r>
              <a:rPr lang="zh-CN" altLang="en-US" b="1" dirty="0"/>
              <a:t>设备资源</a:t>
            </a:r>
          </a:p>
          <a:p>
            <a:pPr marL="1054100" lvl="2" indent="-193675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b="1" dirty="0"/>
              <a:t>缓冲区管理：匹配</a:t>
            </a:r>
            <a:r>
              <a:rPr lang="en-US" altLang="zh-CN" b="1" dirty="0"/>
              <a:t>CPU</a:t>
            </a:r>
            <a:r>
              <a:rPr lang="zh-CN" altLang="en-US" b="1" dirty="0"/>
              <a:t>和外设的速度，提高两者的利用率。主机与外设并行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xmlns="" id="{CE9C34F5-2994-448C-8FC1-6046F6D2BF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xmlns="" id="{05825104-AB02-4887-BFCB-B4B4AA930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33475"/>
            <a:ext cx="8001000" cy="5257800"/>
          </a:xfrm>
        </p:spPr>
        <p:txBody>
          <a:bodyPr/>
          <a:lstStyle/>
          <a:p>
            <a:pPr marL="193675" indent="-193675" eaLnBrk="1" hangingPunct="1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sz="3600" b="1" dirty="0">
                <a:solidFill>
                  <a:srgbClr val="0033CC"/>
                </a:solidFill>
              </a:rPr>
              <a:t>1.5 </a:t>
            </a:r>
            <a:r>
              <a:rPr lang="zh-CN" altLang="en-US" sz="3600" b="1" dirty="0">
                <a:solidFill>
                  <a:srgbClr val="0033CC"/>
                </a:solidFill>
              </a:rPr>
              <a:t>操作系统的功能</a:t>
            </a:r>
          </a:p>
          <a:p>
            <a:pPr marL="193675" indent="-193675" eaLnBrk="1" hangingPunct="1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b="1" dirty="0">
                <a:solidFill>
                  <a:srgbClr val="008000"/>
                </a:solidFill>
              </a:rPr>
              <a:t>1.5.4 </a:t>
            </a:r>
            <a:r>
              <a:rPr lang="zh-CN" altLang="en-US" b="1" dirty="0">
                <a:solidFill>
                  <a:srgbClr val="008000"/>
                </a:solidFill>
              </a:rPr>
              <a:t>信息管理</a:t>
            </a:r>
          </a:p>
          <a:p>
            <a:pPr marL="669925" lvl="1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2"/>
              </a:buBlip>
            </a:pPr>
            <a:r>
              <a:rPr lang="zh-CN" altLang="en-US" b="1" dirty="0"/>
              <a:t>管理目标：解决软件资源的存储、共享、</a:t>
            </a:r>
            <a:r>
              <a:rPr lang="zh-CN" altLang="en-US" b="1" u="sng" dirty="0"/>
              <a:t>保密</a:t>
            </a:r>
            <a:r>
              <a:rPr lang="zh-CN" altLang="en-US" b="1" dirty="0"/>
              <a:t>和保护</a:t>
            </a:r>
          </a:p>
          <a:p>
            <a:pPr marL="1054100" lvl="2" indent="-193675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b="1" dirty="0"/>
              <a:t>文件存储空间管理：解决如何存放信息，以提高空间利用率和读写性能；</a:t>
            </a:r>
          </a:p>
          <a:p>
            <a:pPr marL="1054100" lvl="2" indent="-193675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b="1" dirty="0"/>
              <a:t>目录管理：解决信息检索问题。文件的属性（如文件名）、单一副本赋予多文件名；</a:t>
            </a:r>
          </a:p>
          <a:p>
            <a:pPr marL="1054100" lvl="2" indent="-193675" eaLnBrk="1" hangingPunct="1">
              <a:lnSpc>
                <a:spcPct val="110000"/>
              </a:lnSpc>
              <a:spcBef>
                <a:spcPct val="10000"/>
              </a:spcBef>
              <a:buFontTx/>
              <a:buBlip>
                <a:blip r:embed="rId3"/>
              </a:buBlip>
            </a:pPr>
            <a:r>
              <a:rPr lang="zh-CN" altLang="en-US" b="1" dirty="0"/>
              <a:t>文件的读写管理和存取控制：解决信息安全问题。系统设口令“哪个用户”、用户分类“哪个用户组”、文件权限“针对用户或用户组的读写权”。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xmlns="" id="{85A5C975-84D0-4539-9499-086F152A91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xmlns="" id="{309A52C9-4EE9-4D6D-ACB8-80486AA043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141413"/>
            <a:ext cx="8497887" cy="5162550"/>
          </a:xfrm>
        </p:spPr>
        <p:txBody>
          <a:bodyPr/>
          <a:lstStyle/>
          <a:p>
            <a:pPr marL="193675" indent="-193675" eaLnBrk="1" hangingPunct="1">
              <a:lnSpc>
                <a:spcPct val="110000"/>
              </a:lnSpc>
              <a:buFontTx/>
              <a:buNone/>
            </a:pPr>
            <a:r>
              <a:rPr lang="en-US" altLang="zh-CN" sz="3600" b="1" dirty="0">
                <a:solidFill>
                  <a:srgbClr val="0033CC"/>
                </a:solidFill>
              </a:rPr>
              <a:t>1.5 </a:t>
            </a:r>
            <a:r>
              <a:rPr lang="zh-CN" altLang="en-US" sz="3600" b="1" dirty="0">
                <a:solidFill>
                  <a:srgbClr val="0033CC"/>
                </a:solidFill>
              </a:rPr>
              <a:t>操作系统的功能</a:t>
            </a:r>
          </a:p>
          <a:p>
            <a:pPr marL="193675" indent="-193675" eaLnBrk="1" hangingPunct="1">
              <a:lnSpc>
                <a:spcPct val="110000"/>
              </a:lnSpc>
              <a:buFontTx/>
              <a:buNone/>
            </a:pPr>
            <a:r>
              <a:rPr lang="en-US" altLang="zh-CN" b="1" dirty="0">
                <a:solidFill>
                  <a:srgbClr val="008000"/>
                </a:solidFill>
              </a:rPr>
              <a:t>1.5.5 </a:t>
            </a:r>
            <a:r>
              <a:rPr lang="zh-CN" altLang="en-US" b="1" dirty="0">
                <a:solidFill>
                  <a:srgbClr val="008000"/>
                </a:solidFill>
              </a:rPr>
              <a:t>用户接口</a:t>
            </a:r>
          </a:p>
          <a:p>
            <a:pPr marL="669925" lvl="1" eaLnBrk="1" hangingPunct="1">
              <a:lnSpc>
                <a:spcPct val="110000"/>
              </a:lnSpc>
              <a:buFontTx/>
              <a:buBlip>
                <a:blip r:embed="rId2"/>
              </a:buBlip>
            </a:pPr>
            <a:r>
              <a:rPr lang="zh-CN" altLang="en-US" b="1" dirty="0"/>
              <a:t>目标：提供一个友好的用户访问操作系统的接口。操作系统向上提供两种接口</a:t>
            </a:r>
          </a:p>
          <a:p>
            <a:pPr marL="1054100" lvl="2" indent="-193675" eaLnBrk="1" hangingPunct="1">
              <a:lnSpc>
                <a:spcPct val="110000"/>
              </a:lnSpc>
              <a:buFontTx/>
              <a:buBlip>
                <a:blip r:embed="rId3"/>
              </a:buBlip>
            </a:pPr>
            <a:r>
              <a:rPr lang="zh-CN" altLang="en-US" b="1" dirty="0"/>
              <a:t>系统命令：供用户用于组织和控制自己的作业运行。命令行、菜单式或 </a:t>
            </a:r>
            <a:r>
              <a:rPr lang="en-US" altLang="zh-CN" b="1" dirty="0"/>
              <a:t>GUI“</a:t>
            </a:r>
            <a:r>
              <a:rPr lang="zh-CN" altLang="en-US" b="1" dirty="0"/>
              <a:t>联机” ；命令脚本“脱机”</a:t>
            </a:r>
          </a:p>
          <a:p>
            <a:pPr marL="1054100" lvl="2" indent="-193675" eaLnBrk="1" hangingPunct="1">
              <a:lnSpc>
                <a:spcPct val="110000"/>
              </a:lnSpc>
              <a:buFontTx/>
              <a:buBlip>
                <a:blip r:embed="rId3"/>
              </a:buBlip>
            </a:pPr>
            <a:r>
              <a:rPr lang="zh-CN" altLang="en-US" b="1" dirty="0"/>
              <a:t>编程接口：供用户程序和系统程序调用操作系统功能。系统调用和高级语言库函数</a:t>
            </a:r>
          </a:p>
          <a:p>
            <a:pPr marL="1054100" lvl="2" indent="-193675" eaLnBrk="1" hangingPunct="1">
              <a:lnSpc>
                <a:spcPct val="110000"/>
              </a:lnSpc>
              <a:buFontTx/>
              <a:buBlip>
                <a:blip r:embed="rId3"/>
              </a:buBlip>
            </a:pPr>
            <a:r>
              <a:rPr lang="zh-CN" altLang="en-US" b="1" dirty="0"/>
              <a:t>通过这些命令和调用，向</a:t>
            </a:r>
            <a:r>
              <a:rPr lang="en-US" altLang="zh-CN" b="1" dirty="0"/>
              <a:t>OS</a:t>
            </a:r>
            <a:r>
              <a:rPr lang="zh-CN" altLang="en-US" b="1" dirty="0"/>
              <a:t>提出申请，由</a:t>
            </a:r>
            <a:r>
              <a:rPr lang="en-US" altLang="zh-CN" b="1" dirty="0"/>
              <a:t>OS</a:t>
            </a:r>
            <a:r>
              <a:rPr lang="zh-CN" altLang="en-US" b="1" dirty="0"/>
              <a:t>调用内部功能来完成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xmlns="" id="{79AA1FDF-0A7E-4CE7-9E59-BED4CC7BFC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xmlns="" id="{57EDA6AF-3CF6-4DA7-B0AD-44117F334E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41413"/>
            <a:ext cx="8229600" cy="5378450"/>
          </a:xfrm>
        </p:spPr>
        <p:txBody>
          <a:bodyPr/>
          <a:lstStyle/>
          <a:p>
            <a:pPr marL="193675" indent="-193675" eaLnBrk="1" hangingPunct="1">
              <a:lnSpc>
                <a:spcPct val="105000"/>
              </a:lnSpc>
              <a:buFontTx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1.6 </a:t>
            </a:r>
            <a:r>
              <a:rPr lang="zh-CN" altLang="en-US" b="1" dirty="0">
                <a:solidFill>
                  <a:srgbClr val="0033CC"/>
                </a:solidFill>
              </a:rPr>
              <a:t>操作系统的特征</a:t>
            </a:r>
          </a:p>
          <a:p>
            <a:pPr marL="193675" indent="-193675" eaLnBrk="1" hangingPunct="1">
              <a:lnSpc>
                <a:spcPct val="105000"/>
              </a:lnSpc>
              <a:buFontTx/>
              <a:buNone/>
            </a:pPr>
            <a:r>
              <a:rPr lang="en-US" altLang="zh-CN" sz="2800" b="1" dirty="0">
                <a:solidFill>
                  <a:srgbClr val="008000"/>
                </a:solidFill>
              </a:rPr>
              <a:t>1.6.1 </a:t>
            </a:r>
            <a:r>
              <a:rPr lang="zh-CN" altLang="en-US" sz="2800" b="1" dirty="0">
                <a:solidFill>
                  <a:srgbClr val="008000"/>
                </a:solidFill>
              </a:rPr>
              <a:t>并发（</a:t>
            </a:r>
            <a:r>
              <a:rPr lang="en-US" altLang="zh-CN" sz="2800" b="1" dirty="0">
                <a:solidFill>
                  <a:srgbClr val="008000"/>
                </a:solidFill>
              </a:rPr>
              <a:t>concurrency</a:t>
            </a:r>
            <a:r>
              <a:rPr lang="zh-CN" altLang="en-US" sz="2800" b="1" dirty="0">
                <a:solidFill>
                  <a:srgbClr val="008000"/>
                </a:solidFill>
              </a:rPr>
              <a:t>）</a:t>
            </a:r>
          </a:p>
          <a:p>
            <a:pPr marL="669925" lvl="1" eaLnBrk="1" hangingPunct="1">
              <a:lnSpc>
                <a:spcPct val="105000"/>
              </a:lnSpc>
              <a:buFontTx/>
              <a:buNone/>
            </a:pPr>
            <a:r>
              <a:rPr lang="zh-CN" altLang="en-US" b="1" dirty="0">
                <a:solidFill>
                  <a:srgbClr val="FF3300"/>
                </a:solidFill>
              </a:rPr>
              <a:t>   </a:t>
            </a:r>
            <a:r>
              <a:rPr lang="zh-CN" altLang="en-US" sz="2400" b="1" dirty="0">
                <a:solidFill>
                  <a:srgbClr val="FF3300"/>
                </a:solidFill>
              </a:rPr>
              <a:t>并发性：</a:t>
            </a:r>
            <a:r>
              <a:rPr lang="zh-CN" altLang="en-US" sz="2400" b="1" dirty="0"/>
              <a:t>指在计算机系统内同时存在有多个程序，宏观上，这些程序是同时向前推进的</a:t>
            </a:r>
            <a:endParaRPr lang="zh-CN" altLang="en-US" sz="2400" b="1" dirty="0">
              <a:solidFill>
                <a:srgbClr val="008000"/>
              </a:solidFill>
            </a:endParaRPr>
          </a:p>
          <a:p>
            <a:pPr marL="669925" lvl="1" eaLnBrk="1" hangingPunct="1">
              <a:lnSpc>
                <a:spcPct val="105000"/>
              </a:lnSpc>
              <a:buFontTx/>
              <a:buBlip>
                <a:blip r:embed="rId2"/>
              </a:buBlip>
            </a:pPr>
            <a:r>
              <a:rPr lang="zh-CN" altLang="en-US" sz="2400" b="1" dirty="0">
                <a:solidFill>
                  <a:srgbClr val="FF3300"/>
                </a:solidFill>
              </a:rPr>
              <a:t>并发：</a:t>
            </a:r>
            <a:r>
              <a:rPr lang="zh-CN" altLang="en-US" sz="2400" b="1" dirty="0"/>
              <a:t>指多个事件在同一时间段内发生。操作系统是一个并发系统，各进程间的并发，系统与应用间的并发。操作系统要完成这些并发过程的管理</a:t>
            </a:r>
          </a:p>
          <a:p>
            <a:pPr marL="669925" lvl="1" eaLnBrk="1" hangingPunct="1">
              <a:lnSpc>
                <a:spcPct val="105000"/>
              </a:lnSpc>
              <a:buFontTx/>
              <a:buNone/>
            </a:pPr>
            <a:r>
              <a:rPr lang="zh-CN" altLang="en-US" sz="2400" b="1" dirty="0">
                <a:solidFill>
                  <a:srgbClr val="FF3300"/>
                </a:solidFill>
              </a:rPr>
              <a:t>    并行（</a:t>
            </a:r>
            <a:r>
              <a:rPr lang="en-US" altLang="zh-CN" sz="2400" b="1" dirty="0">
                <a:solidFill>
                  <a:srgbClr val="FF3300"/>
                </a:solidFill>
              </a:rPr>
              <a:t>parallel</a:t>
            </a:r>
            <a:r>
              <a:rPr lang="zh-CN" altLang="en-US" sz="2400" b="1" dirty="0">
                <a:solidFill>
                  <a:srgbClr val="FF3300"/>
                </a:solidFill>
              </a:rPr>
              <a:t>）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是指在同一时刻发生</a:t>
            </a:r>
          </a:p>
          <a:p>
            <a:pPr marL="669925" lvl="1" eaLnBrk="1" hangingPunct="1">
              <a:lnSpc>
                <a:spcPct val="105000"/>
              </a:lnSpc>
              <a:buFontTx/>
              <a:buBlip>
                <a:blip r:embed="rId2"/>
              </a:buBlip>
            </a:pPr>
            <a:r>
              <a:rPr lang="zh-CN" altLang="en-US" sz="2400" b="1" dirty="0"/>
              <a:t>在多道程序处理时，宏观上并发，微观上交替执行（在单处理器情况下）</a:t>
            </a:r>
          </a:p>
          <a:p>
            <a:pPr marL="669925" lvl="1" eaLnBrk="1" hangingPunct="1">
              <a:lnSpc>
                <a:spcPct val="105000"/>
              </a:lnSpc>
              <a:buFontTx/>
              <a:buBlip>
                <a:blip r:embed="rId2"/>
              </a:buBlip>
            </a:pPr>
            <a:r>
              <a:rPr lang="zh-CN" altLang="en-US" sz="2400" b="1" dirty="0"/>
              <a:t>程序的静态实体是可执行文件，而动态实体是进程（或称作任务），并发指的是进程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xmlns="" id="{2CBCCD31-614C-4F85-8D2C-546DDB9590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10243" name="Rectangle 27">
            <a:extLst>
              <a:ext uri="{FF2B5EF4-FFF2-40B4-BE49-F238E27FC236}">
                <a16:creationId xmlns:a16="http://schemas.microsoft.com/office/drawing/2014/main" xmlns="" id="{E11F2B77-8C76-4066-BA03-38C8763308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1268413"/>
            <a:ext cx="8210550" cy="792162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1.1 </a:t>
            </a:r>
            <a:r>
              <a:rPr lang="zh-CN" altLang="en-US" b="1">
                <a:solidFill>
                  <a:srgbClr val="0033CC"/>
                </a:solidFill>
              </a:rPr>
              <a:t>操作系统概念</a:t>
            </a:r>
            <a:endParaRPr kumimoji="0" lang="zh-CN" altLang="en-US" b="1"/>
          </a:p>
        </p:txBody>
      </p:sp>
      <p:sp>
        <p:nvSpPr>
          <p:cNvPr id="10244" name="WordArt 28">
            <a:extLst>
              <a:ext uri="{FF2B5EF4-FFF2-40B4-BE49-F238E27FC236}">
                <a16:creationId xmlns:a16="http://schemas.microsoft.com/office/drawing/2014/main" xmlns="" id="{D7D0CA26-849E-4D5C-A697-6E491135321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427538" y="1484313"/>
            <a:ext cx="3889375" cy="649287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操作系统能做什么？</a:t>
            </a:r>
          </a:p>
        </p:txBody>
      </p:sp>
      <p:sp>
        <p:nvSpPr>
          <p:cNvPr id="26653" name="Rectangle 29">
            <a:extLst>
              <a:ext uri="{FF2B5EF4-FFF2-40B4-BE49-F238E27FC236}">
                <a16:creationId xmlns:a16="http://schemas.microsoft.com/office/drawing/2014/main" xmlns="" id="{013F27AC-C0C1-4771-9A5D-D81AC868E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276475"/>
            <a:ext cx="792162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sz="2800" b="1"/>
              <a:t>用计算机做任何事，都需要先运行某个相应的程序；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sz="2800" b="1"/>
              <a:t>任何应用都经常需要进行文件复制、删除、磁盘内容查看、建立文件夹等工作；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sz="2800" b="1"/>
              <a:t>进行</a:t>
            </a:r>
            <a:r>
              <a:rPr lang="en-US" altLang="zh-CN" sz="2800" b="1"/>
              <a:t>I/O</a:t>
            </a:r>
            <a:r>
              <a:rPr lang="zh-CN" altLang="en-US" sz="2800" b="1"/>
              <a:t>操作时，需要</a:t>
            </a:r>
            <a:r>
              <a:rPr lang="en-US" altLang="zh-CN" sz="2800" b="1"/>
              <a:t>INT</a:t>
            </a:r>
            <a:r>
              <a:rPr lang="zh-CN" altLang="en-US" sz="2800" b="1"/>
              <a:t>语句；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sz="2800" b="1"/>
              <a:t>在</a:t>
            </a:r>
            <a:r>
              <a:rPr lang="en-US" altLang="zh-CN" sz="2800" b="1"/>
              <a:t>Windows</a:t>
            </a:r>
            <a:r>
              <a:rPr lang="zh-CN" altLang="en-US" sz="2800" b="1"/>
              <a:t>中，可以同时运行多个程序。</a:t>
            </a:r>
          </a:p>
        </p:txBody>
      </p:sp>
      <p:sp>
        <p:nvSpPr>
          <p:cNvPr id="26657" name="WordArt 33">
            <a:extLst>
              <a:ext uri="{FF2B5EF4-FFF2-40B4-BE49-F238E27FC236}">
                <a16:creationId xmlns:a16="http://schemas.microsoft.com/office/drawing/2014/main" xmlns="" id="{0C2A83A7-2A67-4A20-B083-9C49D6B9520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403350" y="5516563"/>
            <a:ext cx="6697663" cy="10477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4000" b="1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操作系统不直接解决具体的应</a:t>
            </a:r>
          </a:p>
          <a:p>
            <a:pPr algn="ctr"/>
            <a:r>
              <a:rPr lang="zh-CN" altLang="en-US" sz="4000" b="1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用问题，也不负责编译源程序。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5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xmlns="" id="{653E1685-997B-4841-9E85-6A7FDE16E8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xmlns="" id="{87A7EF96-FCA9-4966-A9B6-D3DE5EDBC7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33475"/>
            <a:ext cx="8229600" cy="5257800"/>
          </a:xfrm>
        </p:spPr>
        <p:txBody>
          <a:bodyPr/>
          <a:lstStyle/>
          <a:p>
            <a:pPr marL="193675" indent="-193675" eaLnBrk="1" hangingPunct="1">
              <a:lnSpc>
                <a:spcPct val="110000"/>
              </a:lnSpc>
              <a:buFontTx/>
              <a:buNone/>
            </a:pPr>
            <a:r>
              <a:rPr lang="en-US" altLang="zh-CN" sz="3600" b="1" dirty="0">
                <a:solidFill>
                  <a:srgbClr val="0033CC"/>
                </a:solidFill>
              </a:rPr>
              <a:t>1.6 </a:t>
            </a:r>
            <a:r>
              <a:rPr lang="zh-CN" altLang="en-US" sz="3600" b="1" dirty="0">
                <a:solidFill>
                  <a:srgbClr val="0033CC"/>
                </a:solidFill>
              </a:rPr>
              <a:t>操作系统的特征</a:t>
            </a:r>
          </a:p>
          <a:p>
            <a:pPr marL="193675" indent="-193675" eaLnBrk="1" hangingPunct="1">
              <a:lnSpc>
                <a:spcPct val="110000"/>
              </a:lnSpc>
              <a:buFontTx/>
              <a:buNone/>
            </a:pPr>
            <a:r>
              <a:rPr lang="en-US" altLang="zh-CN" b="1" dirty="0">
                <a:solidFill>
                  <a:srgbClr val="008000"/>
                </a:solidFill>
              </a:rPr>
              <a:t>1.6.2 </a:t>
            </a:r>
            <a:r>
              <a:rPr lang="zh-CN" altLang="en-US" b="1" dirty="0">
                <a:solidFill>
                  <a:srgbClr val="008000"/>
                </a:solidFill>
              </a:rPr>
              <a:t>共享（</a:t>
            </a:r>
            <a:r>
              <a:rPr lang="en-US" altLang="zh-CN" b="1" dirty="0">
                <a:solidFill>
                  <a:srgbClr val="008000"/>
                </a:solidFill>
              </a:rPr>
              <a:t>sharing</a:t>
            </a:r>
            <a:r>
              <a:rPr lang="zh-CN" altLang="en-US" b="1" dirty="0">
                <a:solidFill>
                  <a:srgbClr val="008000"/>
                </a:solidFill>
              </a:rPr>
              <a:t>）</a:t>
            </a:r>
          </a:p>
          <a:p>
            <a:pPr marL="669925" lvl="1" eaLnBrk="1" hangingPunct="1">
              <a:lnSpc>
                <a:spcPct val="110000"/>
              </a:lnSpc>
              <a:buFontTx/>
              <a:buNone/>
            </a:pPr>
            <a:r>
              <a:rPr lang="zh-CN" altLang="en-US" sz="2400" b="1" dirty="0"/>
              <a:t>   </a:t>
            </a:r>
            <a:r>
              <a:rPr lang="zh-CN" altLang="en-US" b="1" dirty="0"/>
              <a:t>多个进程共享有限的计算机系统资源。操作系统要对系统资源进行合理分配和使用。资源在一个时间段内交替被多个进程所用</a:t>
            </a:r>
            <a:endParaRPr lang="zh-CN" altLang="en-US" b="1" dirty="0">
              <a:solidFill>
                <a:srgbClr val="008000"/>
              </a:solidFill>
            </a:endParaRPr>
          </a:p>
          <a:p>
            <a:pPr marL="669925" lvl="1" eaLnBrk="1" hangingPunct="1">
              <a:lnSpc>
                <a:spcPct val="110000"/>
              </a:lnSpc>
              <a:buFontTx/>
              <a:buBlip>
                <a:blip r:embed="rId2"/>
              </a:buBlip>
            </a:pPr>
            <a:r>
              <a:rPr lang="zh-CN" altLang="en-US" b="1" u="sng" dirty="0"/>
              <a:t>互斥共享</a:t>
            </a:r>
            <a:r>
              <a:rPr lang="zh-CN" altLang="en-US" b="1" dirty="0"/>
              <a:t>（如音频设备）：资源分配后到释放前，不能被其他进程所用</a:t>
            </a:r>
          </a:p>
          <a:p>
            <a:pPr marL="669925" lvl="1" eaLnBrk="1" hangingPunct="1">
              <a:lnSpc>
                <a:spcPct val="110000"/>
              </a:lnSpc>
              <a:buFontTx/>
              <a:buBlip>
                <a:blip r:embed="rId2"/>
              </a:buBlip>
            </a:pPr>
            <a:r>
              <a:rPr lang="zh-CN" altLang="en-US" b="1" u="sng" dirty="0"/>
              <a:t>同时访问</a:t>
            </a:r>
            <a:r>
              <a:rPr lang="zh-CN" altLang="en-US" b="1" dirty="0"/>
              <a:t>（如磁盘文件）</a:t>
            </a:r>
          </a:p>
          <a:p>
            <a:pPr marL="669925" lvl="1" eaLnBrk="1" hangingPunct="1">
              <a:lnSpc>
                <a:spcPct val="110000"/>
              </a:lnSpc>
              <a:buFontTx/>
              <a:buBlip>
                <a:blip r:embed="rId2"/>
              </a:buBlip>
            </a:pPr>
            <a:r>
              <a:rPr lang="zh-CN" altLang="en-US" b="1" dirty="0"/>
              <a:t>资源分配难以达到最优化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xmlns="" id="{F58C4674-4BA1-4040-8021-E68AB8D182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xmlns="" id="{F4BDD644-210E-42B9-944C-DAAB20AC37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33475"/>
            <a:ext cx="8229600" cy="5257800"/>
          </a:xfrm>
        </p:spPr>
        <p:txBody>
          <a:bodyPr/>
          <a:lstStyle/>
          <a:p>
            <a:pPr marL="193675" indent="-193675" eaLnBrk="1" hangingPunct="1">
              <a:lnSpc>
                <a:spcPct val="105000"/>
              </a:lnSpc>
              <a:buFontTx/>
              <a:buNone/>
            </a:pPr>
            <a:r>
              <a:rPr lang="en-US" altLang="zh-CN" sz="3600" b="1" dirty="0">
                <a:solidFill>
                  <a:srgbClr val="0033CC"/>
                </a:solidFill>
              </a:rPr>
              <a:t>1.6 </a:t>
            </a:r>
            <a:r>
              <a:rPr lang="zh-CN" altLang="en-US" sz="3600" b="1" dirty="0">
                <a:solidFill>
                  <a:srgbClr val="0033CC"/>
                </a:solidFill>
              </a:rPr>
              <a:t>操作系统的特征</a:t>
            </a:r>
          </a:p>
          <a:p>
            <a:pPr marL="193675" indent="-193675" eaLnBrk="1" hangingPunct="1">
              <a:lnSpc>
                <a:spcPct val="105000"/>
              </a:lnSpc>
              <a:buFontTx/>
              <a:buNone/>
            </a:pPr>
            <a:r>
              <a:rPr lang="en-US" altLang="zh-CN" b="1" dirty="0">
                <a:solidFill>
                  <a:srgbClr val="008000"/>
                </a:solidFill>
              </a:rPr>
              <a:t>1.6.3 </a:t>
            </a:r>
            <a:r>
              <a:rPr lang="zh-CN" altLang="en-US" b="1" dirty="0">
                <a:solidFill>
                  <a:srgbClr val="008000"/>
                </a:solidFill>
              </a:rPr>
              <a:t>虚拟（</a:t>
            </a:r>
            <a:r>
              <a:rPr lang="en-US" altLang="zh-CN" b="1" dirty="0">
                <a:solidFill>
                  <a:srgbClr val="008000"/>
                </a:solidFill>
              </a:rPr>
              <a:t>virtual </a:t>
            </a:r>
            <a:r>
              <a:rPr lang="zh-CN" altLang="en-US" b="1" dirty="0">
                <a:solidFill>
                  <a:srgbClr val="008000"/>
                </a:solidFill>
              </a:rPr>
              <a:t>）</a:t>
            </a:r>
          </a:p>
          <a:p>
            <a:pPr marL="669925" lvl="1" eaLnBrk="1" hangingPunct="1">
              <a:lnSpc>
                <a:spcPct val="105000"/>
              </a:lnSpc>
              <a:buFontTx/>
              <a:buBlip>
                <a:blip r:embed="rId2"/>
              </a:buBlip>
            </a:pPr>
            <a:r>
              <a:rPr lang="zh-CN" altLang="en-US" sz="2400" b="1" dirty="0"/>
              <a:t>一个物理实体映射为若干个对应的逻辑实体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分时或分空间</a:t>
            </a:r>
          </a:p>
          <a:p>
            <a:pPr marL="669925" lvl="1" eaLnBrk="1" hangingPunct="1">
              <a:lnSpc>
                <a:spcPct val="105000"/>
              </a:lnSpc>
              <a:buFontTx/>
              <a:buBlip>
                <a:blip r:embed="rId2"/>
              </a:buBlip>
            </a:pPr>
            <a:r>
              <a:rPr lang="zh-CN" altLang="en-US" sz="2400" b="1" dirty="0"/>
              <a:t>虚拟是操作系统管理系统资源的重要手段，可提高资源利用率</a:t>
            </a:r>
          </a:p>
          <a:p>
            <a:pPr marL="1146175" lvl="2" indent="-285750" eaLnBrk="1" hangingPunct="1">
              <a:lnSpc>
                <a:spcPct val="105000"/>
              </a:lnSpc>
              <a:buFontTx/>
              <a:buBlip>
                <a:blip r:embed="rId3"/>
              </a:buBlip>
            </a:pPr>
            <a:r>
              <a:rPr lang="en-US" altLang="zh-CN" sz="2200" b="1" dirty="0"/>
              <a:t>CPU——</a:t>
            </a:r>
            <a:r>
              <a:rPr lang="zh-CN" altLang="en-US" sz="2200" b="1" dirty="0"/>
              <a:t>每个用户（进程）的“虚处理机”</a:t>
            </a:r>
          </a:p>
          <a:p>
            <a:pPr marL="1146175" lvl="2" indent="-285750" eaLnBrk="1" hangingPunct="1">
              <a:lnSpc>
                <a:spcPct val="105000"/>
              </a:lnSpc>
              <a:buFontTx/>
              <a:buBlip>
                <a:blip r:embed="rId3"/>
              </a:buBlip>
            </a:pPr>
            <a:r>
              <a:rPr lang="zh-CN" altLang="en-US" sz="2200" b="1" dirty="0"/>
              <a:t>存储器</a:t>
            </a:r>
            <a:r>
              <a:rPr lang="en-US" altLang="zh-CN" sz="2200" b="1" dirty="0"/>
              <a:t>——</a:t>
            </a:r>
            <a:r>
              <a:rPr lang="zh-CN" altLang="en-US" sz="2200" b="1" dirty="0"/>
              <a:t>每个进程都占有的地址空间（指令＋数据＋堆栈）“虚拟存储器”</a:t>
            </a:r>
          </a:p>
          <a:p>
            <a:pPr marL="1146175" lvl="2" indent="-285750" eaLnBrk="1" hangingPunct="1">
              <a:lnSpc>
                <a:spcPct val="105000"/>
              </a:lnSpc>
              <a:buFontTx/>
              <a:buBlip>
                <a:blip r:embed="rId3"/>
              </a:buBlip>
            </a:pPr>
            <a:r>
              <a:rPr lang="zh-CN" altLang="en-US" sz="2200" b="1" dirty="0"/>
              <a:t>显示设备</a:t>
            </a:r>
            <a:r>
              <a:rPr lang="en-US" altLang="zh-CN" sz="2200" b="1" dirty="0"/>
              <a:t>——</a:t>
            </a:r>
            <a:r>
              <a:rPr lang="zh-CN" altLang="en-US" sz="2200" b="1" dirty="0"/>
              <a:t>多窗口或虚拟终端（</a:t>
            </a:r>
            <a:r>
              <a:rPr lang="en-US" altLang="zh-CN" sz="2200" b="1" dirty="0"/>
              <a:t>virtual terminal</a:t>
            </a:r>
            <a:r>
              <a:rPr lang="zh-CN" altLang="en-US" sz="2200" b="1" dirty="0"/>
              <a:t>）</a:t>
            </a:r>
          </a:p>
          <a:p>
            <a:pPr marL="1146175" lvl="2" indent="-285750" eaLnBrk="1" hangingPunct="1">
              <a:lnSpc>
                <a:spcPct val="105000"/>
              </a:lnSpc>
              <a:buFontTx/>
              <a:buBlip>
                <a:blip r:embed="rId3"/>
              </a:buBlip>
            </a:pPr>
            <a:r>
              <a:rPr lang="zh-CN" altLang="en-US" sz="2200" b="1" dirty="0"/>
              <a:t>独享设备</a:t>
            </a:r>
            <a:r>
              <a:rPr lang="en-US" altLang="zh-CN" sz="2200" b="1" dirty="0"/>
              <a:t>—— </a:t>
            </a:r>
            <a:r>
              <a:rPr lang="zh-CN" altLang="en-US" sz="2200" b="1" dirty="0"/>
              <a:t>假脱机技术（</a:t>
            </a:r>
            <a:r>
              <a:rPr lang="en-US" altLang="zh-CN" sz="2200" b="1" dirty="0"/>
              <a:t>Spooling</a:t>
            </a:r>
            <a:r>
              <a:rPr lang="zh-CN" altLang="en-US" sz="2200" b="1" dirty="0"/>
              <a:t>），虚设备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xmlns="" id="{126E5843-E5F6-434C-A33D-E5BF4FED2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xmlns="" id="{A412E00A-5384-49F4-9737-4DEDF05A93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33475"/>
            <a:ext cx="8229600" cy="5535613"/>
          </a:xfrm>
        </p:spPr>
        <p:txBody>
          <a:bodyPr/>
          <a:lstStyle/>
          <a:p>
            <a:pPr marL="193675" indent="-193675"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1.6 </a:t>
            </a:r>
            <a:r>
              <a:rPr lang="zh-CN" altLang="en-US" b="1" dirty="0">
                <a:solidFill>
                  <a:srgbClr val="0033CC"/>
                </a:solidFill>
              </a:rPr>
              <a:t>操作系统的特征</a:t>
            </a:r>
          </a:p>
          <a:p>
            <a:pPr marL="193675" indent="-193675"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en-US" altLang="zh-CN" sz="2800" b="1" dirty="0">
                <a:solidFill>
                  <a:srgbClr val="008000"/>
                </a:solidFill>
              </a:rPr>
              <a:t>1.6.4 </a:t>
            </a:r>
            <a:r>
              <a:rPr lang="zh-CN" altLang="en-US" sz="2800" b="1" dirty="0">
                <a:solidFill>
                  <a:srgbClr val="008000"/>
                </a:solidFill>
              </a:rPr>
              <a:t>异步性（</a:t>
            </a:r>
            <a:r>
              <a:rPr lang="en-US" altLang="zh-CN" sz="2800" b="1" dirty="0">
                <a:solidFill>
                  <a:srgbClr val="008000"/>
                </a:solidFill>
              </a:rPr>
              <a:t>asynchronism </a:t>
            </a:r>
            <a:r>
              <a:rPr lang="zh-CN" altLang="en-US" sz="2800" b="1" dirty="0">
                <a:solidFill>
                  <a:srgbClr val="008000"/>
                </a:solidFill>
              </a:rPr>
              <a:t>）</a:t>
            </a:r>
          </a:p>
          <a:p>
            <a:pPr marL="669925" lvl="1" eaLnBrk="1" hangingPunct="1">
              <a:lnSpc>
                <a:spcPct val="105000"/>
              </a:lnSpc>
              <a:spcBef>
                <a:spcPct val="25000"/>
              </a:spcBef>
              <a:buFontTx/>
              <a:buNone/>
            </a:pPr>
            <a:r>
              <a:rPr lang="zh-CN" altLang="en-US" sz="2400" b="1" dirty="0"/>
              <a:t>也称</a:t>
            </a:r>
            <a:r>
              <a:rPr lang="zh-CN" altLang="en-US" sz="2400" b="1" dirty="0">
                <a:solidFill>
                  <a:srgbClr val="FF0000"/>
                </a:solidFill>
              </a:rPr>
              <a:t>不确定性</a:t>
            </a:r>
            <a:r>
              <a:rPr lang="zh-CN" altLang="en-US" sz="2400" b="1" dirty="0"/>
              <a:t>：指进程的执行顺序和执行时间的不确定性</a:t>
            </a:r>
            <a:endParaRPr lang="zh-CN" altLang="en-US" sz="2400" b="1" dirty="0">
              <a:solidFill>
                <a:srgbClr val="008000"/>
              </a:solidFill>
            </a:endParaRPr>
          </a:p>
          <a:p>
            <a:pPr marL="669925" lvl="1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sz="2400" b="1" dirty="0"/>
              <a:t>进程的运行速度不可预知：分时系统中，多个进程并发执行，“时走时停”，不可预知每个进程运行推进快慢；</a:t>
            </a:r>
          </a:p>
          <a:p>
            <a:pPr marL="669925" lvl="1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sz="2400" b="1" dirty="0"/>
              <a:t>无论快慢，应该结果相同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通过进程互斥和同步手段来保证；</a:t>
            </a:r>
          </a:p>
          <a:p>
            <a:pPr marL="669925" lvl="1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sz="2400" b="1" dirty="0"/>
              <a:t>难以重现系统在某个时刻的状态（包括重现运行中的错误）；</a:t>
            </a:r>
          </a:p>
          <a:p>
            <a:pPr marL="669925" lvl="1" eaLnBrk="1" hangingPunct="1">
              <a:lnSpc>
                <a:spcPct val="105000"/>
              </a:lnSpc>
              <a:spcBef>
                <a:spcPct val="25000"/>
              </a:spcBef>
              <a:buFontTx/>
              <a:buBlip>
                <a:blip r:embed="rId2"/>
              </a:buBlip>
            </a:pPr>
            <a:r>
              <a:rPr lang="zh-CN" altLang="en-US" sz="2400" b="1" dirty="0"/>
              <a:t>因为不确定性，在设计</a:t>
            </a:r>
            <a:r>
              <a:rPr lang="en-US" altLang="zh-CN" sz="2400" b="1" dirty="0"/>
              <a:t>OS</a:t>
            </a:r>
            <a:r>
              <a:rPr lang="zh-CN" altLang="en-US" sz="2400" b="1" dirty="0"/>
              <a:t>时，要充分考虑各种可能性，以便稳定、安全、高效地达到并发和资源共享。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xmlns="" id="{48590387-D965-4514-8A13-FFD2C53110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xmlns="" id="{CE051BEF-4E2E-40F9-886F-4D89DA6006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33475"/>
            <a:ext cx="8229600" cy="4191000"/>
          </a:xfrm>
        </p:spPr>
        <p:txBody>
          <a:bodyPr/>
          <a:lstStyle/>
          <a:p>
            <a:pPr marL="193675" indent="-193675" eaLnBrk="1" hangingPunct="1">
              <a:lnSpc>
                <a:spcPct val="110000"/>
              </a:lnSpc>
              <a:buFontTx/>
              <a:buNone/>
            </a:pPr>
            <a:r>
              <a:rPr lang="en-US" altLang="zh-CN" sz="3600" b="1" dirty="0">
                <a:solidFill>
                  <a:srgbClr val="0033CC"/>
                </a:solidFill>
              </a:rPr>
              <a:t>1.6 </a:t>
            </a:r>
            <a:r>
              <a:rPr lang="zh-CN" altLang="en-US" sz="3600" b="1" dirty="0">
                <a:solidFill>
                  <a:srgbClr val="0033CC"/>
                </a:solidFill>
              </a:rPr>
              <a:t>操作系统的特征</a:t>
            </a:r>
          </a:p>
          <a:p>
            <a:pPr marL="193675" indent="-193675" eaLnBrk="1" hangingPunct="1">
              <a:lnSpc>
                <a:spcPct val="110000"/>
              </a:lnSpc>
              <a:buFontTx/>
              <a:buNone/>
            </a:pPr>
            <a:r>
              <a:rPr lang="en-US" altLang="zh-CN" b="1" dirty="0">
                <a:solidFill>
                  <a:srgbClr val="008000"/>
                </a:solidFill>
              </a:rPr>
              <a:t>1.6.5 </a:t>
            </a:r>
            <a:r>
              <a:rPr lang="zh-CN" altLang="en-US" b="1" dirty="0">
                <a:solidFill>
                  <a:srgbClr val="008000"/>
                </a:solidFill>
              </a:rPr>
              <a:t>现代操作系统的特征</a:t>
            </a:r>
          </a:p>
          <a:p>
            <a:pPr marL="669925" lvl="1" eaLnBrk="1" hangingPunct="1">
              <a:lnSpc>
                <a:spcPct val="110000"/>
              </a:lnSpc>
              <a:buFontTx/>
              <a:buBlip>
                <a:blip r:embed="rId2"/>
              </a:buBlip>
            </a:pPr>
            <a:r>
              <a:rPr lang="zh-CN" altLang="en-US" b="1" dirty="0"/>
              <a:t>微内核结构（</a:t>
            </a:r>
            <a:r>
              <a:rPr lang="en-US" altLang="zh-CN" b="1" dirty="0"/>
              <a:t>Microkernel architecture</a:t>
            </a:r>
            <a:r>
              <a:rPr lang="zh-CN" altLang="en-US" b="1" dirty="0"/>
              <a:t>）</a:t>
            </a:r>
          </a:p>
          <a:p>
            <a:pPr marL="669925" lvl="1" eaLnBrk="1" hangingPunct="1">
              <a:lnSpc>
                <a:spcPct val="110000"/>
              </a:lnSpc>
              <a:buFontTx/>
              <a:buBlip>
                <a:blip r:embed="rId2"/>
              </a:buBlip>
            </a:pPr>
            <a:r>
              <a:rPr lang="zh-CN" altLang="en-US" b="1" dirty="0"/>
              <a:t>多线程（</a:t>
            </a:r>
            <a:r>
              <a:rPr lang="en-US" altLang="zh-CN" b="1" dirty="0" err="1"/>
              <a:t>Mulitithreading</a:t>
            </a:r>
            <a:r>
              <a:rPr lang="zh-CN" altLang="en-US" b="1" dirty="0"/>
              <a:t>）</a:t>
            </a:r>
          </a:p>
          <a:p>
            <a:pPr marL="669925" lvl="1" eaLnBrk="1" hangingPunct="1">
              <a:lnSpc>
                <a:spcPct val="110000"/>
              </a:lnSpc>
              <a:buFontTx/>
              <a:buBlip>
                <a:blip r:embed="rId2"/>
              </a:buBlip>
            </a:pPr>
            <a:r>
              <a:rPr lang="zh-CN" altLang="en-US" b="1" dirty="0"/>
              <a:t>对称多处理（</a:t>
            </a:r>
            <a:r>
              <a:rPr lang="en-US" altLang="zh-CN" b="1" dirty="0"/>
              <a:t>SMP</a:t>
            </a:r>
            <a:r>
              <a:rPr lang="zh-CN" altLang="en-US" b="1" dirty="0"/>
              <a:t>） </a:t>
            </a:r>
          </a:p>
          <a:p>
            <a:pPr marL="669925" lvl="1" eaLnBrk="1" hangingPunct="1">
              <a:lnSpc>
                <a:spcPct val="110000"/>
              </a:lnSpc>
              <a:buFontTx/>
              <a:buBlip>
                <a:blip r:embed="rId2"/>
              </a:buBlip>
            </a:pPr>
            <a:r>
              <a:rPr lang="zh-CN" altLang="en-US" b="1" dirty="0"/>
              <a:t>分布式操作系统</a:t>
            </a:r>
          </a:p>
          <a:p>
            <a:pPr marL="669925" lvl="1" eaLnBrk="1" hangingPunct="1">
              <a:lnSpc>
                <a:spcPct val="110000"/>
              </a:lnSpc>
              <a:buFontTx/>
              <a:buBlip>
                <a:blip r:embed="rId2"/>
              </a:buBlip>
            </a:pPr>
            <a:r>
              <a:rPr lang="zh-CN" altLang="en-US" b="1" dirty="0"/>
              <a:t>面向对象设计</a:t>
            </a:r>
          </a:p>
        </p:txBody>
      </p:sp>
      <p:pic>
        <p:nvPicPr>
          <p:cNvPr id="74756" name="Picture 5" descr="086">
            <a:extLst>
              <a:ext uri="{FF2B5EF4-FFF2-40B4-BE49-F238E27FC236}">
                <a16:creationId xmlns:a16="http://schemas.microsoft.com/office/drawing/2014/main" xmlns="" id="{C058E93F-B900-465F-81C6-A07D72CB0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810000"/>
            <a:ext cx="15335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634" name="Rectangle 2">
            <a:extLst>
              <a:ext uri="{FF2B5EF4-FFF2-40B4-BE49-F238E27FC236}">
                <a16:creationId xmlns:a16="http://schemas.microsoft.com/office/drawing/2014/main" xmlns="" id="{604FCA25-7DEE-49AB-AF8F-90FBF9AAF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58763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 sz="4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itchFamily="49" charset="-122"/>
              </a:rPr>
              <a:t>第一章小结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xmlns="" id="{D640C1D3-D73F-44ED-9AD9-DCACE0048925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1208088"/>
            <a:ext cx="5113337" cy="576262"/>
            <a:chOff x="385" y="845"/>
            <a:chExt cx="3221" cy="363"/>
          </a:xfrm>
        </p:grpSpPr>
        <p:sp>
          <p:nvSpPr>
            <p:cNvPr id="75813" name="Rectangle 4">
              <a:extLst>
                <a:ext uri="{FF2B5EF4-FFF2-40B4-BE49-F238E27FC236}">
                  <a16:creationId xmlns:a16="http://schemas.microsoft.com/office/drawing/2014/main" xmlns="" id="{157AFAA7-ED5F-49C4-9993-D28D5BA81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866"/>
              <a:ext cx="1633" cy="318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操作系统基本概念</a:t>
              </a:r>
            </a:p>
          </p:txBody>
        </p:sp>
        <p:sp>
          <p:nvSpPr>
            <p:cNvPr id="75814" name="Rectangle 5">
              <a:extLst>
                <a:ext uri="{FF2B5EF4-FFF2-40B4-BE49-F238E27FC236}">
                  <a16:creationId xmlns:a16="http://schemas.microsoft.com/office/drawing/2014/main" xmlns="" id="{5C6F2DED-28BA-487A-8D6F-63ABA3AB1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845"/>
              <a:ext cx="1270" cy="36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操作系统定义</a:t>
              </a:r>
            </a:p>
          </p:txBody>
        </p:sp>
        <p:sp>
          <p:nvSpPr>
            <p:cNvPr id="75815" name="Line 6">
              <a:extLst>
                <a:ext uri="{FF2B5EF4-FFF2-40B4-BE49-F238E27FC236}">
                  <a16:creationId xmlns:a16="http://schemas.microsoft.com/office/drawing/2014/main" xmlns="" id="{D5D6F9FC-D18A-4F78-BECF-42460357EA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8" y="1026"/>
              <a:ext cx="317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xmlns="" id="{EDA62260-8868-4A84-9BA0-6E2499C42475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1827213"/>
            <a:ext cx="7129462" cy="576262"/>
            <a:chOff x="385" y="1235"/>
            <a:chExt cx="4491" cy="363"/>
          </a:xfrm>
        </p:grpSpPr>
        <p:sp>
          <p:nvSpPr>
            <p:cNvPr id="75810" name="Rectangle 8">
              <a:extLst>
                <a:ext uri="{FF2B5EF4-FFF2-40B4-BE49-F238E27FC236}">
                  <a16:creationId xmlns:a16="http://schemas.microsoft.com/office/drawing/2014/main" xmlns="" id="{EA031AF3-8C1A-43C6-BD58-F562B6F71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1253"/>
              <a:ext cx="1633" cy="318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操作系统发展历史</a:t>
              </a:r>
            </a:p>
          </p:txBody>
        </p:sp>
        <p:sp>
          <p:nvSpPr>
            <p:cNvPr id="75811" name="Rectangle 9">
              <a:extLst>
                <a:ext uri="{FF2B5EF4-FFF2-40B4-BE49-F238E27FC236}">
                  <a16:creationId xmlns:a16="http://schemas.microsoft.com/office/drawing/2014/main" xmlns="" id="{1055F077-2FD0-4001-83A9-EEE25B537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1235"/>
              <a:ext cx="2540" cy="36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导致操作系统发展的根本原因</a:t>
              </a:r>
            </a:p>
          </p:txBody>
        </p:sp>
        <p:sp>
          <p:nvSpPr>
            <p:cNvPr id="75812" name="Line 10">
              <a:extLst>
                <a:ext uri="{FF2B5EF4-FFF2-40B4-BE49-F238E27FC236}">
                  <a16:creationId xmlns:a16="http://schemas.microsoft.com/office/drawing/2014/main" xmlns="" id="{7D6C72F1-17E4-4154-9A81-9D062C56B4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8" y="1417"/>
              <a:ext cx="317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xmlns="" id="{D0292B42-BD0A-4895-AC01-90AF3E437091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2454275"/>
            <a:ext cx="6902450" cy="576263"/>
            <a:chOff x="385" y="1630"/>
            <a:chExt cx="4348" cy="363"/>
          </a:xfrm>
        </p:grpSpPr>
        <p:sp>
          <p:nvSpPr>
            <p:cNvPr id="75807" name="Rectangle 12">
              <a:extLst>
                <a:ext uri="{FF2B5EF4-FFF2-40B4-BE49-F238E27FC236}">
                  <a16:creationId xmlns:a16="http://schemas.microsoft.com/office/drawing/2014/main" xmlns="" id="{81F210DE-7521-4491-A7FB-87D3650F5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1647"/>
              <a:ext cx="1633" cy="318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操作系统基本类型</a:t>
              </a:r>
            </a:p>
          </p:txBody>
        </p:sp>
        <p:sp>
          <p:nvSpPr>
            <p:cNvPr id="75808" name="Rectangle 13">
              <a:extLst>
                <a:ext uri="{FF2B5EF4-FFF2-40B4-BE49-F238E27FC236}">
                  <a16:creationId xmlns:a16="http://schemas.microsoft.com/office/drawing/2014/main" xmlns="" id="{D97F8076-DE1E-4B03-BB77-3623E46F9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" y="1630"/>
              <a:ext cx="2404" cy="36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各类型操作系统的主要特点</a:t>
              </a:r>
            </a:p>
          </p:txBody>
        </p:sp>
        <p:sp>
          <p:nvSpPr>
            <p:cNvPr id="75809" name="Line 14">
              <a:extLst>
                <a:ext uri="{FF2B5EF4-FFF2-40B4-BE49-F238E27FC236}">
                  <a16:creationId xmlns:a16="http://schemas.microsoft.com/office/drawing/2014/main" xmlns="" id="{B852366F-F278-416E-9727-BAA45B29D3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2" y="1811"/>
              <a:ext cx="317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15">
            <a:extLst>
              <a:ext uri="{FF2B5EF4-FFF2-40B4-BE49-F238E27FC236}">
                <a16:creationId xmlns:a16="http://schemas.microsoft.com/office/drawing/2014/main" xmlns="" id="{948FBACE-773C-4AC5-AC24-1901E704A191}"/>
              </a:ext>
            </a:extLst>
          </p:cNvPr>
          <p:cNvGrpSpPr>
            <a:grpSpLocks/>
          </p:cNvGrpSpPr>
          <p:nvPr/>
        </p:nvGrpSpPr>
        <p:grpSpPr bwMode="auto">
          <a:xfrm>
            <a:off x="588963" y="5999163"/>
            <a:ext cx="8026400" cy="587375"/>
            <a:chOff x="385" y="3950"/>
            <a:chExt cx="5056" cy="370"/>
          </a:xfrm>
        </p:grpSpPr>
        <p:sp>
          <p:nvSpPr>
            <p:cNvPr id="75799" name="Rectangle 16">
              <a:extLst>
                <a:ext uri="{FF2B5EF4-FFF2-40B4-BE49-F238E27FC236}">
                  <a16:creationId xmlns:a16="http://schemas.microsoft.com/office/drawing/2014/main" xmlns="" id="{E9B2EEB3-90D8-47F2-A8A3-D68E9EC85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3974"/>
              <a:ext cx="1633" cy="318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操作系统的特征</a:t>
              </a:r>
            </a:p>
          </p:txBody>
        </p:sp>
        <p:grpSp>
          <p:nvGrpSpPr>
            <p:cNvPr id="75800" name="Group 17">
              <a:extLst>
                <a:ext uri="{FF2B5EF4-FFF2-40B4-BE49-F238E27FC236}">
                  <a16:creationId xmlns:a16="http://schemas.microsoft.com/office/drawing/2014/main" xmlns="" id="{B1FFFCE2-219F-4288-A66B-D8C13A599E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42" y="3950"/>
              <a:ext cx="3099" cy="370"/>
              <a:chOff x="1973" y="3786"/>
              <a:chExt cx="3099" cy="370"/>
            </a:xfrm>
          </p:grpSpPr>
          <p:sp>
            <p:nvSpPr>
              <p:cNvPr id="75802" name="Line 18">
                <a:extLst>
                  <a:ext uri="{FF2B5EF4-FFF2-40B4-BE49-F238E27FC236}">
                    <a16:creationId xmlns:a16="http://schemas.microsoft.com/office/drawing/2014/main" xmlns="" id="{171BD3AD-3E9B-4192-AF3A-FDDCDD0373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6" y="3974"/>
                <a:ext cx="2223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3" name="Rectangle 19">
                <a:extLst>
                  <a:ext uri="{FF2B5EF4-FFF2-40B4-BE49-F238E27FC236}">
                    <a16:creationId xmlns:a16="http://schemas.microsoft.com/office/drawing/2014/main" xmlns="" id="{A8A628F6-8D65-4F5C-B917-24549F589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3793"/>
                <a:ext cx="726" cy="363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/>
                  <a:t>并发</a:t>
                </a:r>
              </a:p>
            </p:txBody>
          </p:sp>
          <p:sp>
            <p:nvSpPr>
              <p:cNvPr id="75804" name="Rectangle 20">
                <a:extLst>
                  <a:ext uri="{FF2B5EF4-FFF2-40B4-BE49-F238E27FC236}">
                    <a16:creationId xmlns:a16="http://schemas.microsoft.com/office/drawing/2014/main" xmlns="" id="{9A473CE8-7779-4FE2-990B-0B5F61F3E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1" y="3793"/>
                <a:ext cx="726" cy="363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/>
                  <a:t>共享</a:t>
                </a:r>
              </a:p>
            </p:txBody>
          </p:sp>
          <p:sp>
            <p:nvSpPr>
              <p:cNvPr id="75805" name="Rectangle 21">
                <a:extLst>
                  <a:ext uri="{FF2B5EF4-FFF2-40B4-BE49-F238E27FC236}">
                    <a16:creationId xmlns:a16="http://schemas.microsoft.com/office/drawing/2014/main" xmlns="" id="{78CEE9CC-5510-43F2-8858-265267FCD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793"/>
                <a:ext cx="726" cy="363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/>
                  <a:t>虚拟</a:t>
                </a:r>
              </a:p>
            </p:txBody>
          </p:sp>
          <p:sp>
            <p:nvSpPr>
              <p:cNvPr id="75806" name="Rectangle 22">
                <a:extLst>
                  <a:ext uri="{FF2B5EF4-FFF2-40B4-BE49-F238E27FC236}">
                    <a16:creationId xmlns:a16="http://schemas.microsoft.com/office/drawing/2014/main" xmlns="" id="{92AFCB95-1A8B-4579-852D-323B315C6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6" y="3786"/>
                <a:ext cx="726" cy="363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/>
                  <a:t>异步</a:t>
                </a:r>
              </a:p>
            </p:txBody>
          </p:sp>
        </p:grpSp>
        <p:sp>
          <p:nvSpPr>
            <p:cNvPr id="75801" name="Line 23">
              <a:extLst>
                <a:ext uri="{FF2B5EF4-FFF2-40B4-BE49-F238E27FC236}">
                  <a16:creationId xmlns:a16="http://schemas.microsoft.com/office/drawing/2014/main" xmlns="" id="{7AB9DF98-0276-4A4E-AE0E-C9AF164D14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8" y="4149"/>
              <a:ext cx="317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24">
            <a:extLst>
              <a:ext uri="{FF2B5EF4-FFF2-40B4-BE49-F238E27FC236}">
                <a16:creationId xmlns:a16="http://schemas.microsoft.com/office/drawing/2014/main" xmlns="" id="{F2F674DE-0941-4853-A853-2974166890E6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3079750"/>
            <a:ext cx="5102225" cy="2879725"/>
            <a:chOff x="385" y="2024"/>
            <a:chExt cx="3214" cy="1814"/>
          </a:xfrm>
        </p:grpSpPr>
        <p:sp>
          <p:nvSpPr>
            <p:cNvPr id="75787" name="Rectangle 25">
              <a:extLst>
                <a:ext uri="{FF2B5EF4-FFF2-40B4-BE49-F238E27FC236}">
                  <a16:creationId xmlns:a16="http://schemas.microsoft.com/office/drawing/2014/main" xmlns="" id="{8AA1FAB8-EA21-46E1-AB92-08B96B10A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2774"/>
              <a:ext cx="1633" cy="318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操作系统的功能</a:t>
              </a:r>
            </a:p>
          </p:txBody>
        </p:sp>
        <p:grpSp>
          <p:nvGrpSpPr>
            <p:cNvPr id="75788" name="Group 26">
              <a:extLst>
                <a:ext uri="{FF2B5EF4-FFF2-40B4-BE49-F238E27FC236}">
                  <a16:creationId xmlns:a16="http://schemas.microsoft.com/office/drawing/2014/main" xmlns="" id="{F82CB8A9-D698-400C-83A4-83A3A296E4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9" y="2024"/>
              <a:ext cx="1270" cy="1814"/>
              <a:chOff x="2329" y="2024"/>
              <a:chExt cx="1270" cy="1814"/>
            </a:xfrm>
          </p:grpSpPr>
          <p:sp>
            <p:nvSpPr>
              <p:cNvPr id="75794" name="Rectangle 27">
                <a:extLst>
                  <a:ext uri="{FF2B5EF4-FFF2-40B4-BE49-F238E27FC236}">
                    <a16:creationId xmlns:a16="http://schemas.microsoft.com/office/drawing/2014/main" xmlns="" id="{344F1B2F-0762-4F16-B668-35FDA7FA7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9" y="2024"/>
                <a:ext cx="1270" cy="363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/>
                  <a:t>处理机管理</a:t>
                </a:r>
              </a:p>
            </p:txBody>
          </p:sp>
          <p:sp>
            <p:nvSpPr>
              <p:cNvPr id="75795" name="Rectangle 28">
                <a:extLst>
                  <a:ext uri="{FF2B5EF4-FFF2-40B4-BE49-F238E27FC236}">
                    <a16:creationId xmlns:a16="http://schemas.microsoft.com/office/drawing/2014/main" xmlns="" id="{EF5219E7-35A8-424D-9E88-A571567F9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9" y="2387"/>
                <a:ext cx="1270" cy="363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/>
                  <a:t>存储管理</a:t>
                </a:r>
              </a:p>
            </p:txBody>
          </p:sp>
          <p:sp>
            <p:nvSpPr>
              <p:cNvPr id="75796" name="Rectangle 29">
                <a:extLst>
                  <a:ext uri="{FF2B5EF4-FFF2-40B4-BE49-F238E27FC236}">
                    <a16:creationId xmlns:a16="http://schemas.microsoft.com/office/drawing/2014/main" xmlns="" id="{527208A0-E440-4F31-911A-97F7AAF6D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9" y="2750"/>
                <a:ext cx="1270" cy="363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/>
                  <a:t>信息管理</a:t>
                </a:r>
              </a:p>
            </p:txBody>
          </p:sp>
          <p:sp>
            <p:nvSpPr>
              <p:cNvPr id="75797" name="Rectangle 30">
                <a:extLst>
                  <a:ext uri="{FF2B5EF4-FFF2-40B4-BE49-F238E27FC236}">
                    <a16:creationId xmlns:a16="http://schemas.microsoft.com/office/drawing/2014/main" xmlns="" id="{29D7BC4E-72ED-47CB-9CC2-124E89A59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9" y="3113"/>
                <a:ext cx="1270" cy="363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/>
                  <a:t>设备管理</a:t>
                </a:r>
              </a:p>
            </p:txBody>
          </p:sp>
          <p:sp>
            <p:nvSpPr>
              <p:cNvPr id="75798" name="Rectangle 31">
                <a:extLst>
                  <a:ext uri="{FF2B5EF4-FFF2-40B4-BE49-F238E27FC236}">
                    <a16:creationId xmlns:a16="http://schemas.microsoft.com/office/drawing/2014/main" xmlns="" id="{FB42ED6C-BF9C-4503-A9BE-798F3BB64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9" y="3475"/>
                <a:ext cx="1270" cy="363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/>
                  <a:t>用户接口</a:t>
                </a:r>
              </a:p>
            </p:txBody>
          </p:sp>
        </p:grpSp>
        <p:sp>
          <p:nvSpPr>
            <p:cNvPr id="75789" name="Line 32">
              <a:extLst>
                <a:ext uri="{FF2B5EF4-FFF2-40B4-BE49-F238E27FC236}">
                  <a16:creationId xmlns:a16="http://schemas.microsoft.com/office/drawing/2014/main" xmlns="" id="{FF69B70D-9F6F-43EE-9FD2-5A902B5765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8" y="2917"/>
              <a:ext cx="317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0" name="Line 33">
              <a:extLst>
                <a:ext uri="{FF2B5EF4-FFF2-40B4-BE49-F238E27FC236}">
                  <a16:creationId xmlns:a16="http://schemas.microsoft.com/office/drawing/2014/main" xmlns="" id="{F6F87D9E-A250-45B3-BBD2-9ECC06133F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8" y="2205"/>
              <a:ext cx="318" cy="72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1" name="Line 34">
              <a:extLst>
                <a:ext uri="{FF2B5EF4-FFF2-40B4-BE49-F238E27FC236}">
                  <a16:creationId xmlns:a16="http://schemas.microsoft.com/office/drawing/2014/main" xmlns="" id="{C80053A3-245A-43DA-9E8D-CB64458FB0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8" y="2568"/>
              <a:ext cx="318" cy="363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2" name="Line 35">
              <a:extLst>
                <a:ext uri="{FF2B5EF4-FFF2-40B4-BE49-F238E27FC236}">
                  <a16:creationId xmlns:a16="http://schemas.microsoft.com/office/drawing/2014/main" xmlns="" id="{2A082809-6309-40F0-BF46-71A122D428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8" y="2931"/>
              <a:ext cx="318" cy="363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3" name="Line 36">
              <a:extLst>
                <a:ext uri="{FF2B5EF4-FFF2-40B4-BE49-F238E27FC236}">
                  <a16:creationId xmlns:a16="http://schemas.microsoft.com/office/drawing/2014/main" xmlns="" id="{0D948857-1DDF-4D88-8CDF-3454C8DF0F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8" y="2931"/>
              <a:ext cx="318" cy="72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37">
            <a:extLst>
              <a:ext uri="{FF2B5EF4-FFF2-40B4-BE49-F238E27FC236}">
                <a16:creationId xmlns:a16="http://schemas.microsoft.com/office/drawing/2014/main" xmlns="" id="{4628A661-500E-42C1-8894-021CC5EE7068}"/>
              </a:ext>
            </a:extLst>
          </p:cNvPr>
          <p:cNvGrpSpPr>
            <a:grpSpLocks/>
          </p:cNvGrpSpPr>
          <p:nvPr/>
        </p:nvGrpSpPr>
        <p:grpSpPr bwMode="auto">
          <a:xfrm>
            <a:off x="5795963" y="3284538"/>
            <a:ext cx="2952750" cy="2520950"/>
            <a:chOff x="3651" y="2069"/>
            <a:chExt cx="1860" cy="1588"/>
          </a:xfrm>
        </p:grpSpPr>
        <p:sp>
          <p:nvSpPr>
            <p:cNvPr id="75785" name="AutoShape 38">
              <a:extLst>
                <a:ext uri="{FF2B5EF4-FFF2-40B4-BE49-F238E27FC236}">
                  <a16:creationId xmlns:a16="http://schemas.microsoft.com/office/drawing/2014/main" xmlns="" id="{D6F27EDB-CF71-4498-BD40-A5671E1D0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" y="2069"/>
              <a:ext cx="182" cy="1588"/>
            </a:xfrm>
            <a:prstGeom prst="rightBrace">
              <a:avLst>
                <a:gd name="adj1" fmla="val 72711"/>
                <a:gd name="adj2" fmla="val 50000"/>
              </a:avLst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75786" name="Text Box 39">
              <a:extLst>
                <a:ext uri="{FF2B5EF4-FFF2-40B4-BE49-F238E27FC236}">
                  <a16:creationId xmlns:a16="http://schemas.microsoft.com/office/drawing/2014/main" xmlns="" id="{5B90BA4C-0693-4081-AC8F-65C527426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2704"/>
              <a:ext cx="17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/>
                <a:t>构成后面各章内容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BALL_ANI">
            <a:extLst>
              <a:ext uri="{FF2B5EF4-FFF2-40B4-BE49-F238E27FC236}">
                <a16:creationId xmlns:a16="http://schemas.microsoft.com/office/drawing/2014/main" xmlns="" id="{318A47EA-F429-47B5-82C2-9B31C844C7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038600"/>
            <a:ext cx="18065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Text Box 3">
            <a:extLst>
              <a:ext uri="{FF2B5EF4-FFF2-40B4-BE49-F238E27FC236}">
                <a16:creationId xmlns:a16="http://schemas.microsoft.com/office/drawing/2014/main" xmlns="" id="{057DE6DB-419D-4AE8-923E-D2E69A3C3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905000"/>
            <a:ext cx="7620000" cy="193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4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itchFamily="2" charset="-122"/>
              </a:rPr>
              <a:t>继续学习第</a:t>
            </a:r>
            <a:r>
              <a:rPr lang="en-US" altLang="zh-CN" sz="4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itchFamily="2" charset="-122"/>
              </a:rPr>
              <a:t>2</a:t>
            </a:r>
            <a:r>
              <a:rPr lang="zh-CN" altLang="en-US" sz="4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itchFamily="2" charset="-122"/>
              </a:rPr>
              <a:t>章：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5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itchFamily="2" charset="-122"/>
              </a:rPr>
              <a:t>用户接口与作业管理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xmlns="" id="{32A9BC66-21B5-4ADA-875E-A4873101EC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xmlns="" id="{B3294C8C-B78B-4D8D-86DC-F270BE1F7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3429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1.1 </a:t>
            </a:r>
            <a:r>
              <a:rPr lang="zh-CN" altLang="en-US" b="1">
                <a:solidFill>
                  <a:srgbClr val="0033CC"/>
                </a:solidFill>
              </a:rPr>
              <a:t>操作系统概念</a:t>
            </a:r>
          </a:p>
        </p:txBody>
      </p:sp>
      <p:sp>
        <p:nvSpPr>
          <p:cNvPr id="11268" name="Rectangle 5">
            <a:extLst>
              <a:ext uri="{FF2B5EF4-FFF2-40B4-BE49-F238E27FC236}">
                <a16:creationId xmlns:a16="http://schemas.microsoft.com/office/drawing/2014/main" xmlns="" id="{14BB2C36-5BDC-47A9-8096-3F587F38B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2074863"/>
            <a:ext cx="770572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9875" indent="-2698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3"/>
              </a:buBlip>
            </a:pPr>
            <a:r>
              <a:rPr kumimoji="0" lang="zh-CN" altLang="en-US" sz="2800" b="1"/>
              <a:t>操作系统承担与硬件相关、与应用无关的基本工作，并解决这些基本工作中的效率和安全问题，为使用户能方便、高效、安全地使用计算机，而从最底层统一提供通用的帮助和管理。</a:t>
            </a:r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xmlns="" id="{C544EF61-F914-4665-90BD-B72513461609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4221163"/>
            <a:ext cx="7632700" cy="2447925"/>
            <a:chOff x="567" y="2659"/>
            <a:chExt cx="4808" cy="1542"/>
          </a:xfrm>
        </p:grpSpPr>
        <p:sp>
          <p:nvSpPr>
            <p:cNvPr id="11271" name="Rectangle 7">
              <a:extLst>
                <a:ext uri="{FF2B5EF4-FFF2-40B4-BE49-F238E27FC236}">
                  <a16:creationId xmlns:a16="http://schemas.microsoft.com/office/drawing/2014/main" xmlns="" id="{D789607E-B339-4F53-BCC5-1B8956B6D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2659"/>
              <a:ext cx="4663" cy="88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11272" name="Rectangle 8">
              <a:extLst>
                <a:ext uri="{FF2B5EF4-FFF2-40B4-BE49-F238E27FC236}">
                  <a16:creationId xmlns:a16="http://schemas.microsoft.com/office/drawing/2014/main" xmlns="" id="{B30CEF59-3A4E-413E-A7E3-A45B4FC9A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3544"/>
              <a:ext cx="4663" cy="657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11273" name="Freeform 9">
              <a:extLst>
                <a:ext uri="{FF2B5EF4-FFF2-40B4-BE49-F238E27FC236}">
                  <a16:creationId xmlns:a16="http://schemas.microsoft.com/office/drawing/2014/main" xmlns="" id="{815AA952-37E9-495B-BB0D-4FB9F4724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" y="3158"/>
              <a:ext cx="990" cy="753"/>
            </a:xfrm>
            <a:custGeom>
              <a:avLst/>
              <a:gdLst>
                <a:gd name="T0" fmla="*/ 103 w 1021"/>
                <a:gd name="T1" fmla="*/ 410 h 831"/>
                <a:gd name="T2" fmla="*/ 191 w 1021"/>
                <a:gd name="T3" fmla="*/ 287 h 831"/>
                <a:gd name="T4" fmla="*/ 498 w 1021"/>
                <a:gd name="T5" fmla="*/ 164 h 831"/>
                <a:gd name="T6" fmla="*/ 587 w 1021"/>
                <a:gd name="T7" fmla="*/ 0 h 831"/>
                <a:gd name="T8" fmla="*/ 807 w 1021"/>
                <a:gd name="T9" fmla="*/ 164 h 831"/>
                <a:gd name="T10" fmla="*/ 850 w 1021"/>
                <a:gd name="T11" fmla="*/ 246 h 831"/>
                <a:gd name="T12" fmla="*/ 982 w 1021"/>
                <a:gd name="T13" fmla="*/ 493 h 831"/>
                <a:gd name="T14" fmla="*/ 807 w 1021"/>
                <a:gd name="T15" fmla="*/ 739 h 831"/>
                <a:gd name="T16" fmla="*/ 103 w 1021"/>
                <a:gd name="T17" fmla="*/ 410 h 8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21"/>
                <a:gd name="T28" fmla="*/ 0 h 831"/>
                <a:gd name="T29" fmla="*/ 1021 w 1021"/>
                <a:gd name="T30" fmla="*/ 831 h 8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21" h="831">
                  <a:moveTo>
                    <a:pt x="106" y="453"/>
                  </a:moveTo>
                  <a:cubicBezTo>
                    <a:pt x="0" y="370"/>
                    <a:pt x="129" y="362"/>
                    <a:pt x="197" y="317"/>
                  </a:cubicBezTo>
                  <a:cubicBezTo>
                    <a:pt x="265" y="272"/>
                    <a:pt x="446" y="234"/>
                    <a:pt x="514" y="181"/>
                  </a:cubicBezTo>
                  <a:cubicBezTo>
                    <a:pt x="582" y="128"/>
                    <a:pt x="552" y="0"/>
                    <a:pt x="605" y="0"/>
                  </a:cubicBezTo>
                  <a:cubicBezTo>
                    <a:pt x="658" y="0"/>
                    <a:pt x="787" y="136"/>
                    <a:pt x="832" y="181"/>
                  </a:cubicBezTo>
                  <a:cubicBezTo>
                    <a:pt x="877" y="226"/>
                    <a:pt x="847" y="212"/>
                    <a:pt x="877" y="272"/>
                  </a:cubicBezTo>
                  <a:cubicBezTo>
                    <a:pt x="907" y="332"/>
                    <a:pt x="1021" y="453"/>
                    <a:pt x="1013" y="544"/>
                  </a:cubicBezTo>
                  <a:cubicBezTo>
                    <a:pt x="1005" y="635"/>
                    <a:pt x="983" y="831"/>
                    <a:pt x="832" y="816"/>
                  </a:cubicBezTo>
                  <a:cubicBezTo>
                    <a:pt x="681" y="801"/>
                    <a:pt x="212" y="536"/>
                    <a:pt x="106" y="453"/>
                  </a:cubicBezTo>
                  <a:close/>
                </a:path>
              </a:pathLst>
            </a:custGeom>
            <a:solidFill>
              <a:srgbClr val="0033CC"/>
            </a:solidFill>
            <a:ln w="9525">
              <a:solidFill>
                <a:srgbClr val="0033C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4" name="Freeform 10">
              <a:extLst>
                <a:ext uri="{FF2B5EF4-FFF2-40B4-BE49-F238E27FC236}">
                  <a16:creationId xmlns:a16="http://schemas.microsoft.com/office/drawing/2014/main" xmlns="" id="{A4C367F8-45A1-4BD7-9D5B-FFEA2B511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8" y="3226"/>
              <a:ext cx="1524" cy="644"/>
            </a:xfrm>
            <a:custGeom>
              <a:avLst/>
              <a:gdLst>
                <a:gd name="T0" fmla="*/ 175 w 1572"/>
                <a:gd name="T1" fmla="*/ 260 h 711"/>
                <a:gd name="T2" fmla="*/ 308 w 1572"/>
                <a:gd name="T3" fmla="*/ 425 h 711"/>
                <a:gd name="T4" fmla="*/ 659 w 1572"/>
                <a:gd name="T5" fmla="*/ 425 h 711"/>
                <a:gd name="T6" fmla="*/ 791 w 1572"/>
                <a:gd name="T7" fmla="*/ 466 h 711"/>
                <a:gd name="T8" fmla="*/ 924 w 1572"/>
                <a:gd name="T9" fmla="*/ 630 h 711"/>
                <a:gd name="T10" fmla="*/ 1011 w 1572"/>
                <a:gd name="T11" fmla="*/ 384 h 711"/>
                <a:gd name="T12" fmla="*/ 1143 w 1572"/>
                <a:gd name="T13" fmla="*/ 178 h 711"/>
                <a:gd name="T14" fmla="*/ 1363 w 1572"/>
                <a:gd name="T15" fmla="*/ 14 h 711"/>
                <a:gd name="T16" fmla="*/ 175 w 1572"/>
                <a:gd name="T17" fmla="*/ 260 h 7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72"/>
                <a:gd name="T28" fmla="*/ 0 h 711"/>
                <a:gd name="T29" fmla="*/ 1572 w 1572"/>
                <a:gd name="T30" fmla="*/ 711 h 7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72" h="711">
                  <a:moveTo>
                    <a:pt x="181" y="287"/>
                  </a:moveTo>
                  <a:cubicBezTo>
                    <a:pt x="0" y="363"/>
                    <a:pt x="235" y="439"/>
                    <a:pt x="318" y="469"/>
                  </a:cubicBezTo>
                  <a:cubicBezTo>
                    <a:pt x="401" y="499"/>
                    <a:pt x="597" y="462"/>
                    <a:pt x="680" y="469"/>
                  </a:cubicBezTo>
                  <a:cubicBezTo>
                    <a:pt x="763" y="476"/>
                    <a:pt x="771" y="476"/>
                    <a:pt x="816" y="514"/>
                  </a:cubicBezTo>
                  <a:cubicBezTo>
                    <a:pt x="861" y="552"/>
                    <a:pt x="915" y="711"/>
                    <a:pt x="953" y="696"/>
                  </a:cubicBezTo>
                  <a:cubicBezTo>
                    <a:pt x="991" y="681"/>
                    <a:pt x="1005" y="507"/>
                    <a:pt x="1043" y="424"/>
                  </a:cubicBezTo>
                  <a:cubicBezTo>
                    <a:pt x="1081" y="341"/>
                    <a:pt x="1119" y="265"/>
                    <a:pt x="1179" y="197"/>
                  </a:cubicBezTo>
                  <a:cubicBezTo>
                    <a:pt x="1239" y="129"/>
                    <a:pt x="1572" y="0"/>
                    <a:pt x="1406" y="15"/>
                  </a:cubicBezTo>
                  <a:cubicBezTo>
                    <a:pt x="1240" y="30"/>
                    <a:pt x="362" y="211"/>
                    <a:pt x="181" y="287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5" name="Freeform 11">
              <a:extLst>
                <a:ext uri="{FF2B5EF4-FFF2-40B4-BE49-F238E27FC236}">
                  <a16:creationId xmlns:a16="http://schemas.microsoft.com/office/drawing/2014/main" xmlns="" id="{EABDD609-7F92-461F-AB66-8B24C1E52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" y="3052"/>
              <a:ext cx="1188" cy="1062"/>
            </a:xfrm>
            <a:custGeom>
              <a:avLst/>
              <a:gdLst>
                <a:gd name="T0" fmla="*/ 124 w 1225"/>
                <a:gd name="T1" fmla="*/ 555 h 1172"/>
                <a:gd name="T2" fmla="*/ 301 w 1225"/>
                <a:gd name="T3" fmla="*/ 308 h 1172"/>
                <a:gd name="T4" fmla="*/ 476 w 1225"/>
                <a:gd name="T5" fmla="*/ 185 h 1172"/>
                <a:gd name="T6" fmla="*/ 696 w 1225"/>
                <a:gd name="T7" fmla="*/ 21 h 1172"/>
                <a:gd name="T8" fmla="*/ 785 w 1225"/>
                <a:gd name="T9" fmla="*/ 308 h 1172"/>
                <a:gd name="T10" fmla="*/ 785 w 1225"/>
                <a:gd name="T11" fmla="*/ 596 h 1172"/>
                <a:gd name="T12" fmla="*/ 960 w 1225"/>
                <a:gd name="T13" fmla="*/ 883 h 1172"/>
                <a:gd name="T14" fmla="*/ 1048 w 1225"/>
                <a:gd name="T15" fmla="*/ 1007 h 1172"/>
                <a:gd name="T16" fmla="*/ 124 w 1225"/>
                <a:gd name="T17" fmla="*/ 555 h 11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25"/>
                <a:gd name="T28" fmla="*/ 0 h 1172"/>
                <a:gd name="T29" fmla="*/ 1225 w 1225"/>
                <a:gd name="T30" fmla="*/ 1172 h 11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25" h="1172">
                  <a:moveTo>
                    <a:pt x="128" y="612"/>
                  </a:moveTo>
                  <a:cubicBezTo>
                    <a:pt x="0" y="484"/>
                    <a:pt x="250" y="408"/>
                    <a:pt x="310" y="340"/>
                  </a:cubicBezTo>
                  <a:cubicBezTo>
                    <a:pt x="370" y="272"/>
                    <a:pt x="423" y="257"/>
                    <a:pt x="491" y="204"/>
                  </a:cubicBezTo>
                  <a:cubicBezTo>
                    <a:pt x="559" y="151"/>
                    <a:pt x="665" y="0"/>
                    <a:pt x="718" y="23"/>
                  </a:cubicBezTo>
                  <a:cubicBezTo>
                    <a:pt x="771" y="46"/>
                    <a:pt x="794" y="234"/>
                    <a:pt x="809" y="340"/>
                  </a:cubicBezTo>
                  <a:cubicBezTo>
                    <a:pt x="824" y="446"/>
                    <a:pt x="779" y="552"/>
                    <a:pt x="809" y="658"/>
                  </a:cubicBezTo>
                  <a:cubicBezTo>
                    <a:pt x="839" y="764"/>
                    <a:pt x="945" y="900"/>
                    <a:pt x="990" y="975"/>
                  </a:cubicBezTo>
                  <a:cubicBezTo>
                    <a:pt x="1035" y="1050"/>
                    <a:pt x="1225" y="1172"/>
                    <a:pt x="1081" y="1111"/>
                  </a:cubicBezTo>
                  <a:cubicBezTo>
                    <a:pt x="937" y="1050"/>
                    <a:pt x="256" y="740"/>
                    <a:pt x="128" y="612"/>
                  </a:cubicBezTo>
                  <a:close/>
                </a:path>
              </a:pathLst>
            </a:custGeom>
            <a:solidFill>
              <a:srgbClr val="0033CC"/>
            </a:solidFill>
            <a:ln w="9525">
              <a:solidFill>
                <a:srgbClr val="0033C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6" name="Freeform 12">
              <a:extLst>
                <a:ext uri="{FF2B5EF4-FFF2-40B4-BE49-F238E27FC236}">
                  <a16:creationId xmlns:a16="http://schemas.microsoft.com/office/drawing/2014/main" xmlns="" id="{B820DD43-F09E-4354-8395-9AE7E5A84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" y="3294"/>
              <a:ext cx="1004" cy="589"/>
            </a:xfrm>
            <a:custGeom>
              <a:avLst/>
              <a:gdLst>
                <a:gd name="T0" fmla="*/ 117 w 1035"/>
                <a:gd name="T1" fmla="*/ 205 h 650"/>
                <a:gd name="T2" fmla="*/ 205 w 1035"/>
                <a:gd name="T3" fmla="*/ 370 h 650"/>
                <a:gd name="T4" fmla="*/ 381 w 1035"/>
                <a:gd name="T5" fmla="*/ 575 h 650"/>
                <a:gd name="T6" fmla="*/ 689 w 1035"/>
                <a:gd name="T7" fmla="*/ 452 h 650"/>
                <a:gd name="T8" fmla="*/ 909 w 1035"/>
                <a:gd name="T9" fmla="*/ 41 h 650"/>
                <a:gd name="T10" fmla="*/ 117 w 1035"/>
                <a:gd name="T11" fmla="*/ 205 h 6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35"/>
                <a:gd name="T19" fmla="*/ 0 h 650"/>
                <a:gd name="T20" fmla="*/ 1035 w 1035"/>
                <a:gd name="T21" fmla="*/ 650 h 65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35" h="650">
                  <a:moveTo>
                    <a:pt x="121" y="226"/>
                  </a:moveTo>
                  <a:cubicBezTo>
                    <a:pt x="0" y="286"/>
                    <a:pt x="166" y="340"/>
                    <a:pt x="211" y="408"/>
                  </a:cubicBezTo>
                  <a:cubicBezTo>
                    <a:pt x="256" y="476"/>
                    <a:pt x="310" y="620"/>
                    <a:pt x="393" y="635"/>
                  </a:cubicBezTo>
                  <a:cubicBezTo>
                    <a:pt x="476" y="650"/>
                    <a:pt x="619" y="597"/>
                    <a:pt x="710" y="499"/>
                  </a:cubicBezTo>
                  <a:cubicBezTo>
                    <a:pt x="801" y="401"/>
                    <a:pt x="1035" y="90"/>
                    <a:pt x="937" y="45"/>
                  </a:cubicBezTo>
                  <a:cubicBezTo>
                    <a:pt x="839" y="0"/>
                    <a:pt x="242" y="166"/>
                    <a:pt x="121" y="226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7" name="Freeform 13">
              <a:extLst>
                <a:ext uri="{FF2B5EF4-FFF2-40B4-BE49-F238E27FC236}">
                  <a16:creationId xmlns:a16="http://schemas.microsoft.com/office/drawing/2014/main" xmlns="" id="{82763B1C-554B-4F7A-B700-0F33E38A8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" y="3307"/>
              <a:ext cx="557" cy="363"/>
            </a:xfrm>
            <a:custGeom>
              <a:avLst/>
              <a:gdLst>
                <a:gd name="T0" fmla="*/ 44 w 575"/>
                <a:gd name="T1" fmla="*/ 281 h 401"/>
                <a:gd name="T2" fmla="*/ 220 w 575"/>
                <a:gd name="T3" fmla="*/ 34 h 401"/>
                <a:gd name="T4" fmla="*/ 395 w 575"/>
                <a:gd name="T5" fmla="*/ 76 h 401"/>
                <a:gd name="T6" fmla="*/ 483 w 575"/>
                <a:gd name="T7" fmla="*/ 281 h 401"/>
                <a:gd name="T8" fmla="*/ 483 w 575"/>
                <a:gd name="T9" fmla="*/ 363 h 401"/>
                <a:gd name="T10" fmla="*/ 44 w 575"/>
                <a:gd name="T11" fmla="*/ 281 h 4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75"/>
                <a:gd name="T19" fmla="*/ 0 h 401"/>
                <a:gd name="T20" fmla="*/ 575 w 575"/>
                <a:gd name="T21" fmla="*/ 401 h 4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75" h="401">
                  <a:moveTo>
                    <a:pt x="45" y="310"/>
                  </a:moveTo>
                  <a:cubicBezTo>
                    <a:pt x="0" y="250"/>
                    <a:pt x="167" y="76"/>
                    <a:pt x="227" y="38"/>
                  </a:cubicBezTo>
                  <a:cubicBezTo>
                    <a:pt x="287" y="0"/>
                    <a:pt x="363" y="39"/>
                    <a:pt x="408" y="84"/>
                  </a:cubicBezTo>
                  <a:cubicBezTo>
                    <a:pt x="453" y="129"/>
                    <a:pt x="484" y="257"/>
                    <a:pt x="499" y="310"/>
                  </a:cubicBezTo>
                  <a:cubicBezTo>
                    <a:pt x="514" y="363"/>
                    <a:pt x="575" y="401"/>
                    <a:pt x="499" y="401"/>
                  </a:cubicBezTo>
                  <a:cubicBezTo>
                    <a:pt x="423" y="401"/>
                    <a:pt x="90" y="370"/>
                    <a:pt x="45" y="310"/>
                  </a:cubicBezTo>
                  <a:close/>
                </a:path>
              </a:pathLst>
            </a:custGeom>
            <a:solidFill>
              <a:srgbClr val="0033CC"/>
            </a:solidFill>
            <a:ln w="9525">
              <a:solidFill>
                <a:srgbClr val="0033C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8" name="Freeform 14">
              <a:extLst>
                <a:ext uri="{FF2B5EF4-FFF2-40B4-BE49-F238E27FC236}">
                  <a16:creationId xmlns:a16="http://schemas.microsoft.com/office/drawing/2014/main" xmlns="" id="{B04AB0C4-59CF-402F-B8BD-B85CC2D09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1" y="3483"/>
              <a:ext cx="1114" cy="446"/>
            </a:xfrm>
            <a:custGeom>
              <a:avLst/>
              <a:gdLst>
                <a:gd name="T0" fmla="*/ 124 w 1149"/>
                <a:gd name="T1" fmla="*/ 34 h 492"/>
                <a:gd name="T2" fmla="*/ 256 w 1149"/>
                <a:gd name="T3" fmla="*/ 240 h 492"/>
                <a:gd name="T4" fmla="*/ 520 w 1149"/>
                <a:gd name="T5" fmla="*/ 446 h 492"/>
                <a:gd name="T6" fmla="*/ 784 w 1149"/>
                <a:gd name="T7" fmla="*/ 240 h 492"/>
                <a:gd name="T8" fmla="*/ 1003 w 1149"/>
                <a:gd name="T9" fmla="*/ 34 h 492"/>
                <a:gd name="T10" fmla="*/ 124 w 1149"/>
                <a:gd name="T11" fmla="*/ 34 h 4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9"/>
                <a:gd name="T19" fmla="*/ 0 h 492"/>
                <a:gd name="T20" fmla="*/ 1149 w 1149"/>
                <a:gd name="T21" fmla="*/ 492 h 4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9" h="492">
                  <a:moveTo>
                    <a:pt x="128" y="38"/>
                  </a:moveTo>
                  <a:cubicBezTo>
                    <a:pt x="0" y="76"/>
                    <a:pt x="196" y="189"/>
                    <a:pt x="264" y="265"/>
                  </a:cubicBezTo>
                  <a:cubicBezTo>
                    <a:pt x="332" y="341"/>
                    <a:pt x="445" y="492"/>
                    <a:pt x="536" y="492"/>
                  </a:cubicBezTo>
                  <a:cubicBezTo>
                    <a:pt x="627" y="492"/>
                    <a:pt x="726" y="341"/>
                    <a:pt x="809" y="265"/>
                  </a:cubicBezTo>
                  <a:cubicBezTo>
                    <a:pt x="892" y="189"/>
                    <a:pt x="1149" y="76"/>
                    <a:pt x="1035" y="38"/>
                  </a:cubicBezTo>
                  <a:cubicBezTo>
                    <a:pt x="921" y="0"/>
                    <a:pt x="256" y="0"/>
                    <a:pt x="128" y="38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Text Box 15">
              <a:extLst>
                <a:ext uri="{FF2B5EF4-FFF2-40B4-BE49-F238E27FC236}">
                  <a16:creationId xmlns:a16="http://schemas.microsoft.com/office/drawing/2014/main" xmlns="" id="{0361428E-139D-4C20-BA82-6E9833C970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1" y="3009"/>
              <a:ext cx="4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CN" sz="2400" b="1"/>
                <a:t>OS</a:t>
              </a:r>
            </a:p>
          </p:txBody>
        </p:sp>
        <p:sp>
          <p:nvSpPr>
            <p:cNvPr id="11280" name="Text Box 16">
              <a:extLst>
                <a:ext uri="{FF2B5EF4-FFF2-40B4-BE49-F238E27FC236}">
                  <a16:creationId xmlns:a16="http://schemas.microsoft.com/office/drawing/2014/main" xmlns="" id="{A87693F6-FC6B-4A39-B66E-B3AB93ED8B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3" y="3872"/>
              <a:ext cx="6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kumimoji="0" lang="zh-CN" altLang="zh-CN" sz="1800" b="1"/>
            </a:p>
          </p:txBody>
        </p:sp>
        <p:sp>
          <p:nvSpPr>
            <p:cNvPr id="11281" name="Text Box 17">
              <a:extLst>
                <a:ext uri="{FF2B5EF4-FFF2-40B4-BE49-F238E27FC236}">
                  <a16:creationId xmlns:a16="http://schemas.microsoft.com/office/drawing/2014/main" xmlns="" id="{7C6DE43C-5E92-4EC1-9E23-D9E062C579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7" y="3790"/>
              <a:ext cx="5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zh-CN" altLang="en-US" sz="2400" b="1">
                  <a:solidFill>
                    <a:schemeClr val="bg1"/>
                  </a:solidFill>
                </a:rPr>
                <a:t>硬件</a:t>
              </a:r>
            </a:p>
          </p:txBody>
        </p:sp>
      </p:grpSp>
      <p:sp>
        <p:nvSpPr>
          <p:cNvPr id="11270" name="WordArt 19">
            <a:extLst>
              <a:ext uri="{FF2B5EF4-FFF2-40B4-BE49-F238E27FC236}">
                <a16:creationId xmlns:a16="http://schemas.microsoft.com/office/drawing/2014/main" xmlns="" id="{1F30CE20-5B07-4D65-B54E-8772EFF3C57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427538" y="1484313"/>
            <a:ext cx="3889375" cy="649287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操作系统能做什么？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xmlns="" id="{94E1E1BA-6532-4BC2-861F-6EE4A1864F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第一章  绪论</a:t>
            </a:r>
          </a:p>
        </p:txBody>
      </p:sp>
      <p:sp>
        <p:nvSpPr>
          <p:cNvPr id="12291" name="Text Box 3">
            <a:extLst>
              <a:ext uri="{FF2B5EF4-FFF2-40B4-BE49-F238E27FC236}">
                <a16:creationId xmlns:a16="http://schemas.microsoft.com/office/drawing/2014/main" xmlns="" id="{7979137C-ADBD-4AEC-9100-51DE135AE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3429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>
                <a:solidFill>
                  <a:srgbClr val="0033CC"/>
                </a:solidFill>
              </a:rPr>
              <a:t>1.1 </a:t>
            </a:r>
            <a:r>
              <a:rPr lang="zh-CN" altLang="en-US" b="1">
                <a:solidFill>
                  <a:srgbClr val="0033CC"/>
                </a:solidFill>
              </a:rPr>
              <a:t>操作系统概念</a:t>
            </a: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xmlns="" id="{832856C5-CC15-465E-B00D-3C2E1C7B4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989138"/>
            <a:ext cx="7705725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0363" indent="-360363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Blip>
                <a:blip r:embed="rId2"/>
              </a:buBlip>
            </a:pPr>
            <a:r>
              <a:rPr kumimoji="0" lang="zh-CN" altLang="en-US" sz="2800" b="1"/>
              <a:t>现代操作系统的客户</a:t>
            </a:r>
            <a:r>
              <a:rPr kumimoji="0" lang="en-US" altLang="zh-CN" sz="2800" b="1"/>
              <a:t>/</a:t>
            </a:r>
            <a:r>
              <a:rPr kumimoji="0" lang="zh-CN" altLang="en-US" sz="2800" b="1"/>
              <a:t>服务器结构下，</a:t>
            </a:r>
            <a:r>
              <a:rPr kumimoji="0" lang="en-US" altLang="zh-CN" sz="2800" b="1"/>
              <a:t>OS</a:t>
            </a:r>
            <a:r>
              <a:rPr kumimoji="0" lang="zh-CN" altLang="en-US" sz="2800" b="1"/>
              <a:t>分为：运行在用户态并以客户</a:t>
            </a:r>
            <a:r>
              <a:rPr kumimoji="0" lang="en-US" altLang="zh-CN" sz="2800" b="1"/>
              <a:t>/</a:t>
            </a:r>
            <a:r>
              <a:rPr kumimoji="0" lang="zh-CN" altLang="en-US" sz="2800" b="1"/>
              <a:t>服务器方式活动的进程，运行在核心态的内核。</a:t>
            </a:r>
          </a:p>
        </p:txBody>
      </p:sp>
      <p:sp>
        <p:nvSpPr>
          <p:cNvPr id="12293" name="Rectangle 6">
            <a:extLst>
              <a:ext uri="{FF2B5EF4-FFF2-40B4-BE49-F238E27FC236}">
                <a16:creationId xmlns:a16="http://schemas.microsoft.com/office/drawing/2014/main" xmlns="" id="{043AD914-82C6-4876-AF2E-E74183E2B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538" y="4221163"/>
            <a:ext cx="7402512" cy="1403350"/>
          </a:xfrm>
          <a:prstGeom prst="rect">
            <a:avLst/>
          </a:prstGeom>
          <a:solidFill>
            <a:srgbClr val="FF33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sp>
        <p:nvSpPr>
          <p:cNvPr id="12294" name="Rectangle 7">
            <a:extLst>
              <a:ext uri="{FF2B5EF4-FFF2-40B4-BE49-F238E27FC236}">
                <a16:creationId xmlns:a16="http://schemas.microsoft.com/office/drawing/2014/main" xmlns="" id="{B48770EF-B754-4601-8BDF-2AA0BAE80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538" y="5626100"/>
            <a:ext cx="7402512" cy="1042988"/>
          </a:xfrm>
          <a:prstGeom prst="rect">
            <a:avLst/>
          </a:prstGeom>
          <a:solidFill>
            <a:srgbClr val="0033CC"/>
          </a:solidFill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sp>
        <p:nvSpPr>
          <p:cNvPr id="12295" name="Freeform 8">
            <a:extLst>
              <a:ext uri="{FF2B5EF4-FFF2-40B4-BE49-F238E27FC236}">
                <a16:creationId xmlns:a16="http://schemas.microsoft.com/office/drawing/2014/main" xmlns="" id="{71FA6AC0-758D-4059-B57C-7D150A7AE1D8}"/>
              </a:ext>
            </a:extLst>
          </p:cNvPr>
          <p:cNvSpPr>
            <a:spLocks/>
          </p:cNvSpPr>
          <p:nvPr/>
        </p:nvSpPr>
        <p:spPr bwMode="auto">
          <a:xfrm>
            <a:off x="900113" y="5013325"/>
            <a:ext cx="1571625" cy="1195388"/>
          </a:xfrm>
          <a:custGeom>
            <a:avLst/>
            <a:gdLst>
              <a:gd name="T0" fmla="*/ 163166 w 1021"/>
              <a:gd name="T1" fmla="*/ 651638 h 831"/>
              <a:gd name="T2" fmla="*/ 303242 w 1021"/>
              <a:gd name="T3" fmla="*/ 456002 h 831"/>
              <a:gd name="T4" fmla="*/ 791200 w 1021"/>
              <a:gd name="T5" fmla="*/ 260367 h 831"/>
              <a:gd name="T6" fmla="*/ 931276 w 1021"/>
              <a:gd name="T7" fmla="*/ 0 h 831"/>
              <a:gd name="T8" fmla="*/ 1280697 w 1021"/>
              <a:gd name="T9" fmla="*/ 260367 h 831"/>
              <a:gd name="T10" fmla="*/ 1349966 w 1021"/>
              <a:gd name="T11" fmla="*/ 391270 h 831"/>
              <a:gd name="T12" fmla="*/ 1559311 w 1021"/>
              <a:gd name="T13" fmla="*/ 782540 h 831"/>
              <a:gd name="T14" fmla="*/ 1280697 w 1021"/>
              <a:gd name="T15" fmla="*/ 1173811 h 831"/>
              <a:gd name="T16" fmla="*/ 163166 w 1021"/>
              <a:gd name="T17" fmla="*/ 651638 h 83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21"/>
              <a:gd name="T28" fmla="*/ 0 h 831"/>
              <a:gd name="T29" fmla="*/ 1021 w 1021"/>
              <a:gd name="T30" fmla="*/ 831 h 83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21" h="831">
                <a:moveTo>
                  <a:pt x="106" y="453"/>
                </a:moveTo>
                <a:cubicBezTo>
                  <a:pt x="0" y="370"/>
                  <a:pt x="129" y="362"/>
                  <a:pt x="197" y="317"/>
                </a:cubicBezTo>
                <a:cubicBezTo>
                  <a:pt x="265" y="272"/>
                  <a:pt x="446" y="234"/>
                  <a:pt x="514" y="181"/>
                </a:cubicBezTo>
                <a:cubicBezTo>
                  <a:pt x="582" y="128"/>
                  <a:pt x="552" y="0"/>
                  <a:pt x="605" y="0"/>
                </a:cubicBezTo>
                <a:cubicBezTo>
                  <a:pt x="658" y="0"/>
                  <a:pt x="787" y="136"/>
                  <a:pt x="832" y="181"/>
                </a:cubicBezTo>
                <a:cubicBezTo>
                  <a:pt x="877" y="226"/>
                  <a:pt x="847" y="212"/>
                  <a:pt x="877" y="272"/>
                </a:cubicBezTo>
                <a:cubicBezTo>
                  <a:pt x="907" y="332"/>
                  <a:pt x="1021" y="453"/>
                  <a:pt x="1013" y="544"/>
                </a:cubicBezTo>
                <a:cubicBezTo>
                  <a:pt x="1005" y="635"/>
                  <a:pt x="983" y="831"/>
                  <a:pt x="832" y="816"/>
                </a:cubicBezTo>
                <a:cubicBezTo>
                  <a:pt x="681" y="801"/>
                  <a:pt x="212" y="536"/>
                  <a:pt x="106" y="453"/>
                </a:cubicBezTo>
                <a:close/>
              </a:path>
            </a:pathLst>
          </a:custGeom>
          <a:solidFill>
            <a:srgbClr val="0033CC"/>
          </a:solidFill>
          <a:ln w="9525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6" name="Freeform 9">
            <a:extLst>
              <a:ext uri="{FF2B5EF4-FFF2-40B4-BE49-F238E27FC236}">
                <a16:creationId xmlns:a16="http://schemas.microsoft.com/office/drawing/2014/main" xmlns="" id="{7914D4BC-36B8-47E4-9F49-6F0C9BC7D9F0}"/>
              </a:ext>
            </a:extLst>
          </p:cNvPr>
          <p:cNvSpPr>
            <a:spLocks/>
          </p:cNvSpPr>
          <p:nvPr/>
        </p:nvSpPr>
        <p:spPr bwMode="auto">
          <a:xfrm>
            <a:off x="2235200" y="5121275"/>
            <a:ext cx="2419350" cy="1022350"/>
          </a:xfrm>
          <a:custGeom>
            <a:avLst/>
            <a:gdLst>
              <a:gd name="T0" fmla="*/ 278564 w 1572"/>
              <a:gd name="T1" fmla="*/ 412679 h 711"/>
              <a:gd name="T2" fmla="*/ 489410 w 1572"/>
              <a:gd name="T3" fmla="*/ 674377 h 711"/>
              <a:gd name="T4" fmla="*/ 1046538 w 1572"/>
              <a:gd name="T5" fmla="*/ 674377 h 711"/>
              <a:gd name="T6" fmla="*/ 1255846 w 1572"/>
              <a:gd name="T7" fmla="*/ 739083 h 711"/>
              <a:gd name="T8" fmla="*/ 1466692 w 1572"/>
              <a:gd name="T9" fmla="*/ 1000781 h 711"/>
              <a:gd name="T10" fmla="*/ 1605205 w 1572"/>
              <a:gd name="T11" fmla="*/ 609671 h 711"/>
              <a:gd name="T12" fmla="*/ 1814513 w 1572"/>
              <a:gd name="T13" fmla="*/ 283267 h 711"/>
              <a:gd name="T14" fmla="*/ 2163872 w 1572"/>
              <a:gd name="T15" fmla="*/ 21569 h 711"/>
              <a:gd name="T16" fmla="*/ 278564 w 1572"/>
              <a:gd name="T17" fmla="*/ 412679 h 71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72"/>
              <a:gd name="T28" fmla="*/ 0 h 711"/>
              <a:gd name="T29" fmla="*/ 1572 w 1572"/>
              <a:gd name="T30" fmla="*/ 711 h 71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72" h="711">
                <a:moveTo>
                  <a:pt x="181" y="287"/>
                </a:moveTo>
                <a:cubicBezTo>
                  <a:pt x="0" y="363"/>
                  <a:pt x="235" y="439"/>
                  <a:pt x="318" y="469"/>
                </a:cubicBezTo>
                <a:cubicBezTo>
                  <a:pt x="401" y="499"/>
                  <a:pt x="597" y="462"/>
                  <a:pt x="680" y="469"/>
                </a:cubicBezTo>
                <a:cubicBezTo>
                  <a:pt x="763" y="476"/>
                  <a:pt x="771" y="476"/>
                  <a:pt x="816" y="514"/>
                </a:cubicBezTo>
                <a:cubicBezTo>
                  <a:pt x="861" y="552"/>
                  <a:pt x="915" y="711"/>
                  <a:pt x="953" y="696"/>
                </a:cubicBezTo>
                <a:cubicBezTo>
                  <a:pt x="991" y="681"/>
                  <a:pt x="1005" y="507"/>
                  <a:pt x="1043" y="424"/>
                </a:cubicBezTo>
                <a:cubicBezTo>
                  <a:pt x="1081" y="341"/>
                  <a:pt x="1119" y="265"/>
                  <a:pt x="1179" y="197"/>
                </a:cubicBezTo>
                <a:cubicBezTo>
                  <a:pt x="1239" y="129"/>
                  <a:pt x="1572" y="0"/>
                  <a:pt x="1406" y="15"/>
                </a:cubicBezTo>
                <a:cubicBezTo>
                  <a:pt x="1240" y="30"/>
                  <a:pt x="362" y="211"/>
                  <a:pt x="181" y="287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7" name="Freeform 10">
            <a:extLst>
              <a:ext uri="{FF2B5EF4-FFF2-40B4-BE49-F238E27FC236}">
                <a16:creationId xmlns:a16="http://schemas.microsoft.com/office/drawing/2014/main" xmlns="" id="{3B54486C-0FEC-4AB6-9ECB-C32AC68A32EA}"/>
              </a:ext>
            </a:extLst>
          </p:cNvPr>
          <p:cNvSpPr>
            <a:spLocks/>
          </p:cNvSpPr>
          <p:nvPr/>
        </p:nvSpPr>
        <p:spPr bwMode="auto">
          <a:xfrm>
            <a:off x="3767138" y="4845050"/>
            <a:ext cx="1885950" cy="1685925"/>
          </a:xfrm>
          <a:custGeom>
            <a:avLst/>
            <a:gdLst>
              <a:gd name="T0" fmla="*/ 197063 w 1225"/>
              <a:gd name="T1" fmla="*/ 880364 h 1172"/>
              <a:gd name="T2" fmla="*/ 477261 w 1225"/>
              <a:gd name="T3" fmla="*/ 489091 h 1172"/>
              <a:gd name="T4" fmla="*/ 755920 w 1225"/>
              <a:gd name="T5" fmla="*/ 293455 h 1172"/>
              <a:gd name="T6" fmla="*/ 1105398 w 1225"/>
              <a:gd name="T7" fmla="*/ 33086 h 1172"/>
              <a:gd name="T8" fmla="*/ 1245497 w 1225"/>
              <a:gd name="T9" fmla="*/ 489091 h 1172"/>
              <a:gd name="T10" fmla="*/ 1245497 w 1225"/>
              <a:gd name="T11" fmla="*/ 946535 h 1172"/>
              <a:gd name="T12" fmla="*/ 1524156 w 1225"/>
              <a:gd name="T13" fmla="*/ 1402540 h 1172"/>
              <a:gd name="T14" fmla="*/ 1664255 w 1225"/>
              <a:gd name="T15" fmla="*/ 1598176 h 1172"/>
              <a:gd name="T16" fmla="*/ 197063 w 1225"/>
              <a:gd name="T17" fmla="*/ 880364 h 11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25"/>
              <a:gd name="T28" fmla="*/ 0 h 1172"/>
              <a:gd name="T29" fmla="*/ 1225 w 1225"/>
              <a:gd name="T30" fmla="*/ 1172 h 11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25" h="1172">
                <a:moveTo>
                  <a:pt x="128" y="612"/>
                </a:moveTo>
                <a:cubicBezTo>
                  <a:pt x="0" y="484"/>
                  <a:pt x="250" y="408"/>
                  <a:pt x="310" y="340"/>
                </a:cubicBezTo>
                <a:cubicBezTo>
                  <a:pt x="370" y="272"/>
                  <a:pt x="423" y="257"/>
                  <a:pt x="491" y="204"/>
                </a:cubicBezTo>
                <a:cubicBezTo>
                  <a:pt x="559" y="151"/>
                  <a:pt x="665" y="0"/>
                  <a:pt x="718" y="23"/>
                </a:cubicBezTo>
                <a:cubicBezTo>
                  <a:pt x="771" y="46"/>
                  <a:pt x="794" y="234"/>
                  <a:pt x="809" y="340"/>
                </a:cubicBezTo>
                <a:cubicBezTo>
                  <a:pt x="824" y="446"/>
                  <a:pt x="779" y="552"/>
                  <a:pt x="809" y="658"/>
                </a:cubicBezTo>
                <a:cubicBezTo>
                  <a:pt x="839" y="764"/>
                  <a:pt x="945" y="900"/>
                  <a:pt x="990" y="975"/>
                </a:cubicBezTo>
                <a:cubicBezTo>
                  <a:pt x="1035" y="1050"/>
                  <a:pt x="1225" y="1172"/>
                  <a:pt x="1081" y="1111"/>
                </a:cubicBezTo>
                <a:cubicBezTo>
                  <a:pt x="937" y="1050"/>
                  <a:pt x="256" y="740"/>
                  <a:pt x="128" y="612"/>
                </a:cubicBezTo>
                <a:close/>
              </a:path>
            </a:pathLst>
          </a:custGeom>
          <a:solidFill>
            <a:srgbClr val="0033CC"/>
          </a:solidFill>
          <a:ln w="9525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8" name="Freeform 11">
            <a:extLst>
              <a:ext uri="{FF2B5EF4-FFF2-40B4-BE49-F238E27FC236}">
                <a16:creationId xmlns:a16="http://schemas.microsoft.com/office/drawing/2014/main" xmlns="" id="{ED0EAAD7-3114-4729-9BAA-30E5F9A84A13}"/>
              </a:ext>
            </a:extLst>
          </p:cNvPr>
          <p:cNvSpPr>
            <a:spLocks/>
          </p:cNvSpPr>
          <p:nvPr/>
        </p:nvSpPr>
        <p:spPr bwMode="auto">
          <a:xfrm>
            <a:off x="4900613" y="5229225"/>
            <a:ext cx="1593850" cy="935038"/>
          </a:xfrm>
          <a:custGeom>
            <a:avLst/>
            <a:gdLst>
              <a:gd name="T0" fmla="*/ 186334 w 1035"/>
              <a:gd name="T1" fmla="*/ 325106 h 650"/>
              <a:gd name="T2" fmla="*/ 324930 w 1035"/>
              <a:gd name="T3" fmla="*/ 586916 h 650"/>
              <a:gd name="T4" fmla="*/ 605201 w 1035"/>
              <a:gd name="T5" fmla="*/ 913460 h 650"/>
              <a:gd name="T6" fmla="*/ 1093366 w 1035"/>
              <a:gd name="T7" fmla="*/ 717821 h 650"/>
              <a:gd name="T8" fmla="*/ 1442935 w 1035"/>
              <a:gd name="T9" fmla="*/ 64733 h 650"/>
              <a:gd name="T10" fmla="*/ 186334 w 1035"/>
              <a:gd name="T11" fmla="*/ 325106 h 6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35"/>
              <a:gd name="T19" fmla="*/ 0 h 650"/>
              <a:gd name="T20" fmla="*/ 1035 w 1035"/>
              <a:gd name="T21" fmla="*/ 650 h 65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35" h="650">
                <a:moveTo>
                  <a:pt x="121" y="226"/>
                </a:moveTo>
                <a:cubicBezTo>
                  <a:pt x="0" y="286"/>
                  <a:pt x="166" y="340"/>
                  <a:pt x="211" y="408"/>
                </a:cubicBezTo>
                <a:cubicBezTo>
                  <a:pt x="256" y="476"/>
                  <a:pt x="310" y="620"/>
                  <a:pt x="393" y="635"/>
                </a:cubicBezTo>
                <a:cubicBezTo>
                  <a:pt x="476" y="650"/>
                  <a:pt x="619" y="597"/>
                  <a:pt x="710" y="499"/>
                </a:cubicBezTo>
                <a:cubicBezTo>
                  <a:pt x="801" y="401"/>
                  <a:pt x="1035" y="90"/>
                  <a:pt x="937" y="45"/>
                </a:cubicBezTo>
                <a:cubicBezTo>
                  <a:pt x="839" y="0"/>
                  <a:pt x="242" y="166"/>
                  <a:pt x="121" y="226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9" name="Freeform 12">
            <a:extLst>
              <a:ext uri="{FF2B5EF4-FFF2-40B4-BE49-F238E27FC236}">
                <a16:creationId xmlns:a16="http://schemas.microsoft.com/office/drawing/2014/main" xmlns="" id="{99871E35-071E-4FE9-A514-2E8EF2AE1BCC}"/>
              </a:ext>
            </a:extLst>
          </p:cNvPr>
          <p:cNvSpPr>
            <a:spLocks/>
          </p:cNvSpPr>
          <p:nvPr/>
        </p:nvSpPr>
        <p:spPr bwMode="auto">
          <a:xfrm>
            <a:off x="6210300" y="5249863"/>
            <a:ext cx="884238" cy="576262"/>
          </a:xfrm>
          <a:custGeom>
            <a:avLst/>
            <a:gdLst>
              <a:gd name="T0" fmla="*/ 69201 w 575"/>
              <a:gd name="T1" fmla="*/ 445489 h 401"/>
              <a:gd name="T2" fmla="*/ 349082 w 575"/>
              <a:gd name="T3" fmla="*/ 54608 h 401"/>
              <a:gd name="T4" fmla="*/ 627425 w 575"/>
              <a:gd name="T5" fmla="*/ 120713 h 401"/>
              <a:gd name="T6" fmla="*/ 767365 w 575"/>
              <a:gd name="T7" fmla="*/ 445489 h 401"/>
              <a:gd name="T8" fmla="*/ 767365 w 575"/>
              <a:gd name="T9" fmla="*/ 576262 h 401"/>
              <a:gd name="T10" fmla="*/ 69201 w 575"/>
              <a:gd name="T11" fmla="*/ 445489 h 4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5"/>
              <a:gd name="T19" fmla="*/ 0 h 401"/>
              <a:gd name="T20" fmla="*/ 575 w 575"/>
              <a:gd name="T21" fmla="*/ 401 h 40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5" h="401">
                <a:moveTo>
                  <a:pt x="45" y="310"/>
                </a:moveTo>
                <a:cubicBezTo>
                  <a:pt x="0" y="250"/>
                  <a:pt x="167" y="76"/>
                  <a:pt x="227" y="38"/>
                </a:cubicBezTo>
                <a:cubicBezTo>
                  <a:pt x="287" y="0"/>
                  <a:pt x="363" y="39"/>
                  <a:pt x="408" y="84"/>
                </a:cubicBezTo>
                <a:cubicBezTo>
                  <a:pt x="453" y="129"/>
                  <a:pt x="484" y="257"/>
                  <a:pt x="499" y="310"/>
                </a:cubicBezTo>
                <a:cubicBezTo>
                  <a:pt x="514" y="363"/>
                  <a:pt x="575" y="401"/>
                  <a:pt x="499" y="401"/>
                </a:cubicBezTo>
                <a:cubicBezTo>
                  <a:pt x="423" y="401"/>
                  <a:pt x="90" y="370"/>
                  <a:pt x="45" y="310"/>
                </a:cubicBezTo>
                <a:close/>
              </a:path>
            </a:pathLst>
          </a:custGeom>
          <a:solidFill>
            <a:srgbClr val="0033CC"/>
          </a:solidFill>
          <a:ln w="9525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0" name="Freeform 13">
            <a:extLst>
              <a:ext uri="{FF2B5EF4-FFF2-40B4-BE49-F238E27FC236}">
                <a16:creationId xmlns:a16="http://schemas.microsoft.com/office/drawing/2014/main" xmlns="" id="{D72CCF8E-D803-472E-84A3-E9997E569842}"/>
              </a:ext>
            </a:extLst>
          </p:cNvPr>
          <p:cNvSpPr>
            <a:spLocks/>
          </p:cNvSpPr>
          <p:nvPr/>
        </p:nvSpPr>
        <p:spPr bwMode="auto">
          <a:xfrm>
            <a:off x="6764338" y="5529263"/>
            <a:ext cx="1768475" cy="708025"/>
          </a:xfrm>
          <a:custGeom>
            <a:avLst/>
            <a:gdLst>
              <a:gd name="T0" fmla="*/ 197010 w 1149"/>
              <a:gd name="T1" fmla="*/ 54685 h 492"/>
              <a:gd name="T2" fmla="*/ 406334 w 1149"/>
              <a:gd name="T3" fmla="*/ 381355 h 492"/>
              <a:gd name="T4" fmla="*/ 824981 w 1149"/>
              <a:gd name="T5" fmla="*/ 708025 h 492"/>
              <a:gd name="T6" fmla="*/ 1245166 w 1149"/>
              <a:gd name="T7" fmla="*/ 381355 h 492"/>
              <a:gd name="T8" fmla="*/ 1593013 w 1149"/>
              <a:gd name="T9" fmla="*/ 54685 h 492"/>
              <a:gd name="T10" fmla="*/ 197010 w 1149"/>
              <a:gd name="T11" fmla="*/ 54685 h 4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49"/>
              <a:gd name="T19" fmla="*/ 0 h 492"/>
              <a:gd name="T20" fmla="*/ 1149 w 1149"/>
              <a:gd name="T21" fmla="*/ 492 h 4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49" h="492">
                <a:moveTo>
                  <a:pt x="128" y="38"/>
                </a:moveTo>
                <a:cubicBezTo>
                  <a:pt x="0" y="76"/>
                  <a:pt x="196" y="189"/>
                  <a:pt x="264" y="265"/>
                </a:cubicBezTo>
                <a:cubicBezTo>
                  <a:pt x="332" y="341"/>
                  <a:pt x="445" y="492"/>
                  <a:pt x="536" y="492"/>
                </a:cubicBezTo>
                <a:cubicBezTo>
                  <a:pt x="627" y="492"/>
                  <a:pt x="726" y="341"/>
                  <a:pt x="809" y="265"/>
                </a:cubicBezTo>
                <a:cubicBezTo>
                  <a:pt x="892" y="189"/>
                  <a:pt x="1149" y="76"/>
                  <a:pt x="1035" y="38"/>
                </a:cubicBezTo>
                <a:cubicBezTo>
                  <a:pt x="921" y="0"/>
                  <a:pt x="256" y="0"/>
                  <a:pt x="128" y="38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1" name="Text Box 15">
            <a:extLst>
              <a:ext uri="{FF2B5EF4-FFF2-40B4-BE49-F238E27FC236}">
                <a16:creationId xmlns:a16="http://schemas.microsoft.com/office/drawing/2014/main" xmlns="" id="{4BCA572F-6503-46D1-89AB-AA08A2D44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6146800"/>
            <a:ext cx="10461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kumimoji="0" lang="zh-CN" altLang="zh-CN" sz="1800" b="1"/>
          </a:p>
        </p:txBody>
      </p:sp>
      <p:sp>
        <p:nvSpPr>
          <p:cNvPr id="12302" name="Text Box 16">
            <a:extLst>
              <a:ext uri="{FF2B5EF4-FFF2-40B4-BE49-F238E27FC236}">
                <a16:creationId xmlns:a16="http://schemas.microsoft.com/office/drawing/2014/main" xmlns="" id="{12C6D577-F627-42B7-BDBE-9F87D756C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1488" y="6016625"/>
            <a:ext cx="836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400" b="1">
                <a:solidFill>
                  <a:schemeClr val="bg1"/>
                </a:solidFill>
              </a:rPr>
              <a:t>硬件</a:t>
            </a:r>
          </a:p>
        </p:txBody>
      </p:sp>
      <p:sp>
        <p:nvSpPr>
          <p:cNvPr id="12303" name="WordArt 17">
            <a:extLst>
              <a:ext uri="{FF2B5EF4-FFF2-40B4-BE49-F238E27FC236}">
                <a16:creationId xmlns:a16="http://schemas.microsoft.com/office/drawing/2014/main" xmlns="" id="{A4DAB5DE-0B88-432D-8B8F-177BB8CEA47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427538" y="1484313"/>
            <a:ext cx="3889375" cy="649287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操作系统能做什么？</a:t>
            </a:r>
          </a:p>
        </p:txBody>
      </p:sp>
      <p:grpSp>
        <p:nvGrpSpPr>
          <p:cNvPr id="2" name="Group 54">
            <a:extLst>
              <a:ext uri="{FF2B5EF4-FFF2-40B4-BE49-F238E27FC236}">
                <a16:creationId xmlns:a16="http://schemas.microsoft.com/office/drawing/2014/main" xmlns="" id="{A7CC5F87-B34A-45BE-804F-3A758C641813}"/>
              </a:ext>
            </a:extLst>
          </p:cNvPr>
          <p:cNvGrpSpPr>
            <a:grpSpLocks/>
          </p:cNvGrpSpPr>
          <p:nvPr/>
        </p:nvGrpSpPr>
        <p:grpSpPr bwMode="auto">
          <a:xfrm>
            <a:off x="1000125" y="4437063"/>
            <a:ext cx="7416800" cy="1377950"/>
            <a:chOff x="630" y="2795"/>
            <a:chExt cx="4672" cy="868"/>
          </a:xfrm>
        </p:grpSpPr>
        <p:sp>
          <p:nvSpPr>
            <p:cNvPr id="12306" name="Freeform 20">
              <a:extLst>
                <a:ext uri="{FF2B5EF4-FFF2-40B4-BE49-F238E27FC236}">
                  <a16:creationId xmlns:a16="http://schemas.microsoft.com/office/drawing/2014/main" xmlns="" id="{945434B9-7DB8-4BC0-AAC4-C27FC26DF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" y="2962"/>
              <a:ext cx="4672" cy="650"/>
            </a:xfrm>
            <a:custGeom>
              <a:avLst/>
              <a:gdLst>
                <a:gd name="T0" fmla="*/ 0 w 4672"/>
                <a:gd name="T1" fmla="*/ 271 h 726"/>
                <a:gd name="T2" fmla="*/ 454 w 4672"/>
                <a:gd name="T3" fmla="*/ 27 h 726"/>
                <a:gd name="T4" fmla="*/ 862 w 4672"/>
                <a:gd name="T5" fmla="*/ 190 h 726"/>
                <a:gd name="T6" fmla="*/ 1497 w 4672"/>
                <a:gd name="T7" fmla="*/ 433 h 726"/>
                <a:gd name="T8" fmla="*/ 1996 w 4672"/>
                <a:gd name="T9" fmla="*/ 150 h 726"/>
                <a:gd name="T10" fmla="*/ 2449 w 4672"/>
                <a:gd name="T11" fmla="*/ 27 h 726"/>
                <a:gd name="T12" fmla="*/ 2676 w 4672"/>
                <a:gd name="T13" fmla="*/ 312 h 726"/>
                <a:gd name="T14" fmla="*/ 2812 w 4672"/>
                <a:gd name="T15" fmla="*/ 596 h 726"/>
                <a:gd name="T16" fmla="*/ 3221 w 4672"/>
                <a:gd name="T17" fmla="*/ 190 h 726"/>
                <a:gd name="T18" fmla="*/ 3629 w 4672"/>
                <a:gd name="T19" fmla="*/ 108 h 726"/>
                <a:gd name="T20" fmla="*/ 3946 w 4672"/>
                <a:gd name="T21" fmla="*/ 352 h 726"/>
                <a:gd name="T22" fmla="*/ 4128 w 4672"/>
                <a:gd name="T23" fmla="*/ 637 h 726"/>
                <a:gd name="T24" fmla="*/ 4581 w 4672"/>
                <a:gd name="T25" fmla="*/ 271 h 726"/>
                <a:gd name="T26" fmla="*/ 4672 w 4672"/>
                <a:gd name="T27" fmla="*/ 230 h 72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672"/>
                <a:gd name="T43" fmla="*/ 0 h 726"/>
                <a:gd name="T44" fmla="*/ 4672 w 4672"/>
                <a:gd name="T45" fmla="*/ 726 h 72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672" h="726">
                  <a:moveTo>
                    <a:pt x="0" y="303"/>
                  </a:moveTo>
                  <a:cubicBezTo>
                    <a:pt x="155" y="174"/>
                    <a:pt x="310" y="45"/>
                    <a:pt x="454" y="30"/>
                  </a:cubicBezTo>
                  <a:cubicBezTo>
                    <a:pt x="598" y="15"/>
                    <a:pt x="688" y="136"/>
                    <a:pt x="862" y="212"/>
                  </a:cubicBezTo>
                  <a:cubicBezTo>
                    <a:pt x="1036" y="288"/>
                    <a:pt x="1308" y="491"/>
                    <a:pt x="1497" y="484"/>
                  </a:cubicBezTo>
                  <a:cubicBezTo>
                    <a:pt x="1686" y="477"/>
                    <a:pt x="1837" y="243"/>
                    <a:pt x="1996" y="167"/>
                  </a:cubicBezTo>
                  <a:cubicBezTo>
                    <a:pt x="2155" y="91"/>
                    <a:pt x="2336" y="0"/>
                    <a:pt x="2449" y="30"/>
                  </a:cubicBezTo>
                  <a:cubicBezTo>
                    <a:pt x="2562" y="60"/>
                    <a:pt x="2616" y="242"/>
                    <a:pt x="2676" y="348"/>
                  </a:cubicBezTo>
                  <a:cubicBezTo>
                    <a:pt x="2736" y="454"/>
                    <a:pt x="2721" y="689"/>
                    <a:pt x="2812" y="666"/>
                  </a:cubicBezTo>
                  <a:cubicBezTo>
                    <a:pt x="2903" y="643"/>
                    <a:pt x="3085" y="303"/>
                    <a:pt x="3221" y="212"/>
                  </a:cubicBezTo>
                  <a:cubicBezTo>
                    <a:pt x="3357" y="121"/>
                    <a:pt x="3508" y="91"/>
                    <a:pt x="3629" y="121"/>
                  </a:cubicBezTo>
                  <a:cubicBezTo>
                    <a:pt x="3750" y="151"/>
                    <a:pt x="3863" y="295"/>
                    <a:pt x="3946" y="393"/>
                  </a:cubicBezTo>
                  <a:cubicBezTo>
                    <a:pt x="4029" y="491"/>
                    <a:pt x="4022" y="726"/>
                    <a:pt x="4128" y="711"/>
                  </a:cubicBezTo>
                  <a:cubicBezTo>
                    <a:pt x="4234" y="696"/>
                    <a:pt x="4490" y="379"/>
                    <a:pt x="4581" y="303"/>
                  </a:cubicBezTo>
                  <a:cubicBezTo>
                    <a:pt x="4672" y="227"/>
                    <a:pt x="4657" y="265"/>
                    <a:pt x="4672" y="257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7" name="Text Box 51">
              <a:extLst>
                <a:ext uri="{FF2B5EF4-FFF2-40B4-BE49-F238E27FC236}">
                  <a16:creationId xmlns:a16="http://schemas.microsoft.com/office/drawing/2014/main" xmlns="" id="{3075EB92-3E2B-40F7-8A81-9503005CE6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1" y="3375"/>
              <a:ext cx="63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/>
                <a:t>内核</a:t>
              </a:r>
            </a:p>
          </p:txBody>
        </p:sp>
        <p:sp>
          <p:nvSpPr>
            <p:cNvPr id="12308" name="Text Box 52">
              <a:extLst>
                <a:ext uri="{FF2B5EF4-FFF2-40B4-BE49-F238E27FC236}">
                  <a16:creationId xmlns:a16="http://schemas.microsoft.com/office/drawing/2014/main" xmlns="" id="{2DEEC6D5-DA19-4E6D-98D0-5D4F702A69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" y="2795"/>
              <a:ext cx="12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/>
                <a:t>服务器进程</a:t>
              </a:r>
            </a:p>
          </p:txBody>
        </p:sp>
      </p:grpSp>
      <p:sp>
        <p:nvSpPr>
          <p:cNvPr id="93237" name="Text Box 53">
            <a:extLst>
              <a:ext uri="{FF2B5EF4-FFF2-40B4-BE49-F238E27FC236}">
                <a16:creationId xmlns:a16="http://schemas.microsoft.com/office/drawing/2014/main" xmlns="" id="{2A32A4A3-A1B8-429B-BC15-E0D4F7530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3716338"/>
            <a:ext cx="5616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9875" indent="-2698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Blip>
                <a:blip r:embed="rId3"/>
              </a:buBlip>
            </a:pPr>
            <a:r>
              <a:rPr lang="zh-CN" altLang="en-US" sz="2800" b="1"/>
              <a:t>内核是对硬件的首次扩充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37" grpId="0"/>
    </p:bldLst>
  </p:timing>
</p:sld>
</file>

<file path=ppt/theme/theme1.xml><?xml version="1.0" encoding="utf-8"?>
<a:theme xmlns:a="http://schemas.openxmlformats.org/drawingml/2006/main" name="neu-wdl-4">
  <a:themeElements>
    <a:clrScheme name="neu-wdl-4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eu-wdl-4">
      <a:majorFont>
        <a:latin typeface="Times New Roman"/>
        <a:ea typeface="隶书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lnDef>
  </a:objectDefaults>
  <a:extraClrSchemeLst>
    <a:extraClrScheme>
      <a:clrScheme name="neu-wdl-4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u-wdl-4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u-wdl-4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u-wdl-4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u-wdl-4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u-wdl-4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u-wdl-4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Settings\Administrator\Application Data\Microsoft\Templates\neu-wdl-4.pot</Template>
  <TotalTime>135</TotalTime>
  <Words>5280</Words>
  <Application>Microsoft Office PowerPoint</Application>
  <PresentationFormat>全屏显示(4:3)</PresentationFormat>
  <Paragraphs>748</Paragraphs>
  <Slides>75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7" baseType="lpstr">
      <vt:lpstr>华文行楷</vt:lpstr>
      <vt:lpstr>华文新魏</vt:lpstr>
      <vt:lpstr>隶书</vt:lpstr>
      <vt:lpstr>宋体</vt:lpstr>
      <vt:lpstr>微软雅黑</vt:lpstr>
      <vt:lpstr>Arial</vt:lpstr>
      <vt:lpstr>Arial</vt:lpstr>
      <vt:lpstr>Arial Black</vt:lpstr>
      <vt:lpstr>Monotype Corsiva</vt:lpstr>
      <vt:lpstr>Times New Roman</vt:lpstr>
      <vt:lpstr>neu-wdl-4</vt:lpstr>
      <vt:lpstr>剪辑</vt:lpstr>
      <vt:lpstr>东北大学计算机科学与工程学院    冯时 Northeastern University    Feng Shi</vt:lpstr>
      <vt:lpstr>第一章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第一章  绪论</vt:lpstr>
      <vt:lpstr>PowerPoint 演示文稿</vt:lpstr>
      <vt:lpstr>PowerPoint 演示文稿</vt:lpstr>
    </vt:vector>
  </TitlesOfParts>
  <Company>dbgroup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操作系统总结</dc:title>
  <dc:creator>wdl</dc:creator>
  <cp:lastModifiedBy>lenovo</cp:lastModifiedBy>
  <cp:revision>262</cp:revision>
  <dcterms:created xsi:type="dcterms:W3CDTF">2003-12-08T10:07:08Z</dcterms:created>
  <dcterms:modified xsi:type="dcterms:W3CDTF">2023-02-28T03:37:33Z</dcterms:modified>
</cp:coreProperties>
</file>